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" ContentType="image/tif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handoutMasterIdLst>
    <p:handoutMasterId r:id="rId38"/>
  </p:handoutMasterIdLst>
  <p:sldIdLst>
    <p:sldId id="342" r:id="rId2"/>
    <p:sldId id="343" r:id="rId3"/>
    <p:sldId id="402" r:id="rId4"/>
    <p:sldId id="370" r:id="rId5"/>
    <p:sldId id="373" r:id="rId6"/>
    <p:sldId id="374" r:id="rId7"/>
    <p:sldId id="375" r:id="rId8"/>
    <p:sldId id="376" r:id="rId9"/>
    <p:sldId id="377" r:id="rId10"/>
    <p:sldId id="411" r:id="rId11"/>
    <p:sldId id="379" r:id="rId12"/>
    <p:sldId id="381" r:id="rId13"/>
    <p:sldId id="412" r:id="rId14"/>
    <p:sldId id="384" r:id="rId15"/>
    <p:sldId id="385" r:id="rId16"/>
    <p:sldId id="386" r:id="rId17"/>
    <p:sldId id="387" r:id="rId18"/>
    <p:sldId id="388" r:id="rId19"/>
    <p:sldId id="403" r:id="rId20"/>
    <p:sldId id="405" r:id="rId21"/>
    <p:sldId id="407" r:id="rId22"/>
    <p:sldId id="408" r:id="rId23"/>
    <p:sldId id="409" r:id="rId24"/>
    <p:sldId id="410" r:id="rId25"/>
    <p:sldId id="413" r:id="rId26"/>
    <p:sldId id="414" r:id="rId27"/>
    <p:sldId id="397" r:id="rId28"/>
    <p:sldId id="415" r:id="rId29"/>
    <p:sldId id="416" r:id="rId30"/>
    <p:sldId id="417" r:id="rId31"/>
    <p:sldId id="418" r:id="rId32"/>
    <p:sldId id="419" r:id="rId33"/>
    <p:sldId id="420" r:id="rId34"/>
    <p:sldId id="364" r:id="rId35"/>
    <p:sldId id="421" r:id="rId36"/>
  </p:sldIdLst>
  <p:sldSz cx="12192000" cy="6858000"/>
  <p:notesSz cx="6858000" cy="9144000"/>
  <p:custDataLst>
    <p:tags r:id="rId39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46"/>
    <a:srgbClr val="CEC393"/>
    <a:srgbClr val="9CCB3B"/>
    <a:srgbClr val="BB17AB"/>
    <a:srgbClr val="E4F1ED"/>
    <a:srgbClr val="FFFFFF"/>
    <a:srgbClr val="F0F3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137" autoAdjust="0"/>
    <p:restoredTop sz="95373" autoAdjust="0"/>
  </p:normalViewPr>
  <p:slideViewPr>
    <p:cSldViewPr snapToGrid="0">
      <p:cViewPr varScale="1">
        <p:scale>
          <a:sx n="86" d="100"/>
          <a:sy n="86" d="100"/>
        </p:scale>
        <p:origin x="42" y="6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25" d="100"/>
        <a:sy n="125" d="100"/>
      </p:scale>
      <p:origin x="0" y="-9978"/>
    </p:cViewPr>
  </p:sorterViewPr>
  <p:notesViewPr>
    <p:cSldViewPr snapToGrid="0">
      <p:cViewPr varScale="1">
        <p:scale>
          <a:sx n="88" d="100"/>
          <a:sy n="88" d="100"/>
        </p:scale>
        <p:origin x="-3858" y="-12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gs" Target="tags/tag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9.wmf"/><Relationship Id="rId2" Type="http://schemas.openxmlformats.org/officeDocument/2006/relationships/image" Target="../media/image18.wmf"/><Relationship Id="rId1" Type="http://schemas.openxmlformats.org/officeDocument/2006/relationships/image" Target="../media/image17.wmf"/><Relationship Id="rId4" Type="http://schemas.openxmlformats.org/officeDocument/2006/relationships/image" Target="../media/image20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23.wmf"/><Relationship Id="rId2" Type="http://schemas.openxmlformats.org/officeDocument/2006/relationships/image" Target="../media/image22.wmf"/><Relationship Id="rId1" Type="http://schemas.openxmlformats.org/officeDocument/2006/relationships/image" Target="../media/image21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7F719B-F475-480E-B538-5B8C43560A82}" type="datetimeFigureOut">
              <a:rPr lang="en-US" smtClean="0"/>
              <a:t>6/2/2017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B42A14-DC5F-4CFD-B1CC-C39BFA6681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01080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5105A7-C230-4FBB-8DCE-F34BFD16411D}" type="datetimeFigureOut">
              <a:rPr lang="en-US" smtClean="0"/>
              <a:t>6/2/2017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C6DC9D-B8F8-4B1B-8451-EEF99A8DF8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1581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itchFamily="34" charset="0"/>
              </a:defRPr>
            </a:lvl1pPr>
            <a:lvl2pPr marL="742909" indent="-285734">
              <a:defRPr>
                <a:solidFill>
                  <a:schemeClr val="tx1"/>
                </a:solidFill>
                <a:latin typeface="Verdana" pitchFamily="34" charset="0"/>
              </a:defRPr>
            </a:lvl2pPr>
            <a:lvl3pPr marL="1142937" indent="-228587"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112" indent="-228587"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287" indent="-228587"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fld id="{1F50C2EE-7621-48A3-80CF-4C28BFEE5757}" type="slidenum">
              <a:rPr lang="en-US">
                <a:latin typeface="Arial" charset="0"/>
              </a:rPr>
              <a:pPr/>
              <a:t>3</a:t>
            </a:fld>
            <a:endParaRPr lang="en-US" dirty="0">
              <a:latin typeface="Arial" charset="0"/>
            </a:endParaRPr>
          </a:p>
        </p:txBody>
      </p:sp>
      <p:sp>
        <p:nvSpPr>
          <p:cNvPr id="1167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167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69858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0349BFF-7721-4EAE-BA0D-75C8A8CEE9EF}" type="slidenum">
              <a:rPr lang="en-US"/>
              <a:pPr/>
              <a:t>28</a:t>
            </a:fld>
            <a:endParaRPr lang="en-US"/>
          </a:p>
        </p:txBody>
      </p:sp>
      <p:sp>
        <p:nvSpPr>
          <p:cNvPr id="100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2831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0349BFF-7721-4EAE-BA0D-75C8A8CEE9EF}" type="slidenum">
              <a:rPr lang="en-US"/>
              <a:pPr/>
              <a:t>29</a:t>
            </a:fld>
            <a:endParaRPr lang="en-US"/>
          </a:p>
        </p:txBody>
      </p:sp>
      <p:sp>
        <p:nvSpPr>
          <p:cNvPr id="100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1814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0349BFF-7721-4EAE-BA0D-75C8A8CEE9EF}" type="slidenum">
              <a:rPr lang="en-US"/>
              <a:pPr/>
              <a:t>30</a:t>
            </a:fld>
            <a:endParaRPr lang="en-US"/>
          </a:p>
        </p:txBody>
      </p:sp>
      <p:sp>
        <p:nvSpPr>
          <p:cNvPr id="100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295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0349BFF-7721-4EAE-BA0D-75C8A8CEE9EF}" type="slidenum">
              <a:rPr lang="en-US"/>
              <a:pPr/>
              <a:t>31</a:t>
            </a:fld>
            <a:endParaRPr lang="en-US"/>
          </a:p>
        </p:txBody>
      </p:sp>
      <p:sp>
        <p:nvSpPr>
          <p:cNvPr id="100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5946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0349BFF-7721-4EAE-BA0D-75C8A8CEE9EF}" type="slidenum">
              <a:rPr lang="en-US"/>
              <a:pPr/>
              <a:t>32</a:t>
            </a:fld>
            <a:endParaRPr lang="en-US"/>
          </a:p>
        </p:txBody>
      </p:sp>
      <p:sp>
        <p:nvSpPr>
          <p:cNvPr id="100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3778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0349BFF-7721-4EAE-BA0D-75C8A8CEE9EF}" type="slidenum">
              <a:rPr lang="en-US"/>
              <a:pPr/>
              <a:t>33</a:t>
            </a:fld>
            <a:endParaRPr lang="en-US"/>
          </a:p>
        </p:txBody>
      </p:sp>
      <p:sp>
        <p:nvSpPr>
          <p:cNvPr id="100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0803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57066" indent="-291179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64717" indent="-232943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30604" indent="-232943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96491" indent="-232943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62377" indent="-232943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3028264" indent="-232943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94151" indent="-232943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960038" indent="-232943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CC9E5CDE-14E5-427B-9758-E97CF5E94091}" type="slidenum">
              <a:rPr lang="en-US" sz="1200"/>
              <a:pPr eaLnBrk="1" hangingPunct="1"/>
              <a:t>34</a:t>
            </a:fld>
            <a:endParaRPr lang="en-US" sz="1200"/>
          </a:p>
        </p:txBody>
      </p:sp>
      <p:sp>
        <p:nvSpPr>
          <p:cNvPr id="29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5613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57066" indent="-291179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64717" indent="-232943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30604" indent="-232943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96491" indent="-232943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62377" indent="-232943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3028264" indent="-232943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94151" indent="-232943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960038" indent="-232943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CC9E5CDE-14E5-427B-9758-E97CF5E94091}" type="slidenum">
              <a:rPr lang="en-US" sz="1200"/>
              <a:pPr eaLnBrk="1" hangingPunct="1"/>
              <a:t>35</a:t>
            </a:fld>
            <a:endParaRPr lang="en-US" sz="1200"/>
          </a:p>
        </p:txBody>
      </p:sp>
      <p:sp>
        <p:nvSpPr>
          <p:cNvPr id="29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4758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0349BFF-7721-4EAE-BA0D-75C8A8CEE9EF}" type="slidenum">
              <a:rPr lang="en-US"/>
              <a:pPr/>
              <a:t>4</a:t>
            </a:fld>
            <a:endParaRPr lang="en-US"/>
          </a:p>
        </p:txBody>
      </p:sp>
      <p:sp>
        <p:nvSpPr>
          <p:cNvPr id="100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6259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0349BFF-7721-4EAE-BA0D-75C8A8CEE9EF}" type="slidenum">
              <a:rPr lang="en-US"/>
              <a:pPr/>
              <a:t>19</a:t>
            </a:fld>
            <a:endParaRPr lang="en-US"/>
          </a:p>
        </p:txBody>
      </p:sp>
      <p:sp>
        <p:nvSpPr>
          <p:cNvPr id="100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6057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0349BFF-7721-4EAE-BA0D-75C8A8CEE9EF}" type="slidenum">
              <a:rPr lang="en-US"/>
              <a:pPr/>
              <a:t>20</a:t>
            </a:fld>
            <a:endParaRPr lang="en-US"/>
          </a:p>
        </p:txBody>
      </p:sp>
      <p:sp>
        <p:nvSpPr>
          <p:cNvPr id="100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0064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0349BFF-7721-4EAE-BA0D-75C8A8CEE9EF}" type="slidenum">
              <a:rPr lang="en-US"/>
              <a:pPr/>
              <a:t>21</a:t>
            </a:fld>
            <a:endParaRPr lang="en-US"/>
          </a:p>
        </p:txBody>
      </p:sp>
      <p:sp>
        <p:nvSpPr>
          <p:cNvPr id="100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9759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0349BFF-7721-4EAE-BA0D-75C8A8CEE9EF}" type="slidenum">
              <a:rPr lang="en-US"/>
              <a:pPr/>
              <a:t>22</a:t>
            </a:fld>
            <a:endParaRPr lang="en-US"/>
          </a:p>
        </p:txBody>
      </p:sp>
      <p:sp>
        <p:nvSpPr>
          <p:cNvPr id="100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9412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0349BFF-7721-4EAE-BA0D-75C8A8CEE9EF}" type="slidenum">
              <a:rPr lang="en-US"/>
              <a:pPr/>
              <a:t>23</a:t>
            </a:fld>
            <a:endParaRPr lang="en-US"/>
          </a:p>
        </p:txBody>
      </p:sp>
      <p:sp>
        <p:nvSpPr>
          <p:cNvPr id="100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2467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0349BFF-7721-4EAE-BA0D-75C8A8CEE9EF}" type="slidenum">
              <a:rPr lang="en-US"/>
              <a:pPr/>
              <a:t>24</a:t>
            </a:fld>
            <a:endParaRPr lang="en-US"/>
          </a:p>
        </p:txBody>
      </p:sp>
      <p:sp>
        <p:nvSpPr>
          <p:cNvPr id="100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4441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0349BFF-7721-4EAE-BA0D-75C8A8CEE9EF}" type="slidenum">
              <a:rPr lang="en-US"/>
              <a:pPr/>
              <a:t>27</a:t>
            </a:fld>
            <a:endParaRPr lang="en-US"/>
          </a:p>
        </p:txBody>
      </p:sp>
      <p:sp>
        <p:nvSpPr>
          <p:cNvPr id="100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3663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Title Subheading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title"/>
          <p:cNvSpPr>
            <a:spLocks noGrp="1"/>
          </p:cNvSpPr>
          <p:nvPr>
            <p:ph type="title" hasCustomPrompt="1"/>
          </p:nvPr>
        </p:nvSpPr>
        <p:spPr>
          <a:xfrm>
            <a:off x="0" y="-685800"/>
            <a:ext cx="12192000" cy="457200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b="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4" name="professor"/>
          <p:cNvSpPr>
            <a:spLocks noGrp="1"/>
          </p:cNvSpPr>
          <p:nvPr>
            <p:ph type="body" idx="10" hasCustomPrompt="1"/>
          </p:nvPr>
        </p:nvSpPr>
        <p:spPr>
          <a:xfrm>
            <a:off x="863600" y="3826056"/>
            <a:ext cx="10464800" cy="75438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 i="0" baseline="0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Name of Instructor</a:t>
            </a:r>
          </a:p>
        </p:txBody>
      </p:sp>
      <p:sp>
        <p:nvSpPr>
          <p:cNvPr id="7" name="heading"/>
          <p:cNvSpPr>
            <a:spLocks noGrp="1"/>
          </p:cNvSpPr>
          <p:nvPr>
            <p:ph type="body" sz="quarter" idx="11" hasCustomPrompt="1"/>
          </p:nvPr>
        </p:nvSpPr>
        <p:spPr>
          <a:xfrm>
            <a:off x="863600" y="2769036"/>
            <a:ext cx="10464800" cy="1143000"/>
          </a:xfrm>
          <a:prstGeom prst="rect">
            <a:avLst/>
          </a:prstGeom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 lvl="0"/>
            <a:r>
              <a:rPr lang="en-US" dirty="0"/>
              <a:t>Click to Edit Master Heading</a:t>
            </a:r>
          </a:p>
        </p:txBody>
      </p:sp>
      <p:sp>
        <p:nvSpPr>
          <p:cNvPr id="12" name="Freeform 11"/>
          <p:cNvSpPr/>
          <p:nvPr userDrawn="1"/>
        </p:nvSpPr>
        <p:spPr>
          <a:xfrm rot="10800000">
            <a:off x="2" y="556596"/>
            <a:ext cx="12191999" cy="1311965"/>
          </a:xfrm>
          <a:custGeom>
            <a:avLst/>
            <a:gdLst>
              <a:gd name="connsiteX0" fmla="*/ 9143999 w 9143999"/>
              <a:gd name="connsiteY0" fmla="*/ 1311965 h 1311965"/>
              <a:gd name="connsiteX1" fmla="*/ 0 w 9143999"/>
              <a:gd name="connsiteY1" fmla="*/ 1311965 h 1311965"/>
              <a:gd name="connsiteX2" fmla="*/ 0 w 9143999"/>
              <a:gd name="connsiteY2" fmla="*/ 137328 h 1311965"/>
              <a:gd name="connsiteX3" fmla="*/ 4388161 w 9143999"/>
              <a:gd name="connsiteY3" fmla="*/ 137328 h 1311965"/>
              <a:gd name="connsiteX4" fmla="*/ 4522306 w 9143999"/>
              <a:gd name="connsiteY4" fmla="*/ 0 h 1311965"/>
              <a:gd name="connsiteX5" fmla="*/ 4656451 w 9143999"/>
              <a:gd name="connsiteY5" fmla="*/ 137328 h 1311965"/>
              <a:gd name="connsiteX6" fmla="*/ 9143999 w 9143999"/>
              <a:gd name="connsiteY6" fmla="*/ 137328 h 13119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43999" h="1311965">
                <a:moveTo>
                  <a:pt x="9143999" y="1311965"/>
                </a:moveTo>
                <a:lnTo>
                  <a:pt x="0" y="1311965"/>
                </a:lnTo>
                <a:lnTo>
                  <a:pt x="0" y="137328"/>
                </a:lnTo>
                <a:lnTo>
                  <a:pt x="4388161" y="137328"/>
                </a:lnTo>
                <a:lnTo>
                  <a:pt x="4522306" y="0"/>
                </a:lnTo>
                <a:lnTo>
                  <a:pt x="4656451" y="137328"/>
                </a:lnTo>
                <a:lnTo>
                  <a:pt x="9143999" y="137328"/>
                </a:lnTo>
                <a:close/>
              </a:path>
            </a:pathLst>
          </a:cu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213249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406401" y="329185"/>
            <a:ext cx="11376073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2886E-4F7E-440B-B974-245C48A7685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495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609600"/>
            <a:ext cx="103632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914400" y="1752600"/>
            <a:ext cx="508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752600"/>
            <a:ext cx="508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>
          <a:xfrm>
            <a:off x="5035104" y="6111876"/>
            <a:ext cx="3048000" cy="365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Dr. Ronald K. Satterfield, College of Business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568DA3F-66F0-4729-8A04-22B29CE8414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7127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title"/>
          <p:cNvSpPr>
            <a:spLocks noGrp="1"/>
          </p:cNvSpPr>
          <p:nvPr>
            <p:ph type="title" hasCustomPrompt="1"/>
          </p:nvPr>
        </p:nvSpPr>
        <p:spPr>
          <a:xfrm>
            <a:off x="0" y="-685800"/>
            <a:ext cx="12192000" cy="457200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b="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7" name="heading"/>
          <p:cNvSpPr>
            <a:spLocks noGrp="1"/>
          </p:cNvSpPr>
          <p:nvPr>
            <p:ph type="body" sz="quarter" idx="11" hasCustomPrompt="1"/>
          </p:nvPr>
        </p:nvSpPr>
        <p:spPr>
          <a:xfrm>
            <a:off x="304800" y="228600"/>
            <a:ext cx="11582400" cy="762000"/>
          </a:xfrm>
          <a:prstGeom prst="rect">
            <a:avLst/>
          </a:prstGeom>
        </p:spPr>
        <p:txBody>
          <a:bodyPr anchor="ctr"/>
          <a:lstStyle>
            <a:lvl1pPr algn="ctr">
              <a:spcBef>
                <a:spcPts val="0"/>
              </a:spcBef>
              <a:spcAft>
                <a:spcPts val="0"/>
              </a:spcAft>
              <a:defRPr sz="2800" b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en-US" dirty="0"/>
              <a:t>Click to edit Master Slide Heading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quarter" idx="10" hasCustomPrompt="1"/>
          </p:nvPr>
        </p:nvSpPr>
        <p:spPr>
          <a:xfrm>
            <a:off x="304800" y="1359876"/>
            <a:ext cx="11582400" cy="5117123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0"/>
              </a:spcBef>
              <a:spcAft>
                <a:spcPts val="0"/>
              </a:spcAft>
              <a:buFont typeface="Arial" charset="0"/>
              <a:buNone/>
              <a:tabLst>
                <a:tab pos="220663" algn="l"/>
                <a:tab pos="627063" algn="l"/>
                <a:tab pos="741363" algn="l"/>
              </a:tabLst>
              <a:defRPr sz="1600" baseline="0">
                <a:latin typeface="Arial" charset="0"/>
                <a:ea typeface="Arial" charset="0"/>
                <a:cs typeface="Arial" charset="0"/>
              </a:defRPr>
            </a:lvl1pPr>
            <a:lvl2pPr marL="285750" indent="-285750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  <a:tabLst/>
              <a:defRPr sz="1600" baseline="0">
                <a:latin typeface="Arial" charset="0"/>
                <a:ea typeface="Arial" charset="0"/>
                <a:cs typeface="Arial" charset="0"/>
              </a:defRPr>
            </a:lvl2pPr>
            <a:lvl3pPr marL="404813" indent="-233363">
              <a:buFont typeface="Arial" charset="0"/>
              <a:buChar char="•"/>
              <a:tabLst>
                <a:tab pos="396875" algn="l"/>
              </a:tabLst>
              <a:defRPr sz="1600" baseline="0">
                <a:latin typeface="Arial" charset="0"/>
                <a:ea typeface="Arial" charset="0"/>
                <a:cs typeface="Arial" charset="0"/>
              </a:defRPr>
            </a:lvl3pPr>
            <a:lvl4pPr marL="687388" indent="-185738">
              <a:buFont typeface="Arial" charset="0"/>
              <a:buChar char="•"/>
              <a:tabLst/>
              <a:defRPr sz="1600">
                <a:latin typeface="Arial" charset="0"/>
                <a:ea typeface="Arial" charset="0"/>
                <a:cs typeface="Arial" charset="0"/>
              </a:defRPr>
            </a:lvl4pPr>
            <a:lvl5pPr marL="1031875" indent="-187325">
              <a:buFont typeface="Arial" charset="0"/>
              <a:buChar char="•"/>
              <a:tabLst/>
              <a:defRPr sz="1600">
                <a:latin typeface="Arial" charset="0"/>
                <a:ea typeface="Arial" charset="0"/>
                <a:cs typeface="Arial" charset="0"/>
              </a:defRPr>
            </a:lvl5pPr>
            <a:lvl6pPr marL="0" indent="0">
              <a:buFont typeface="Arial" charset="0"/>
              <a:buNone/>
              <a:tabLst/>
              <a:defRPr sz="1600" baseline="0">
                <a:latin typeface="Arial" charset="0"/>
                <a:ea typeface="Arial" charset="0"/>
                <a:cs typeface="Arial" charset="0"/>
              </a:defRPr>
            </a:lvl6pPr>
            <a:lvl7pPr marL="0" indent="0">
              <a:buNone/>
              <a:tabLst>
                <a:tab pos="282575" algn="l"/>
                <a:tab pos="627063" algn="l"/>
                <a:tab pos="735013" algn="l"/>
              </a:tabLst>
              <a:defRPr sz="1600"/>
            </a:lvl7pPr>
            <a:lvl8pPr marL="519113" indent="-283464">
              <a:tabLst/>
              <a:defRPr sz="1600"/>
            </a:lvl8pPr>
            <a:lvl9pPr marL="1033463" indent="-176213">
              <a:buFont typeface="Arial" charset="0"/>
              <a:buChar char="•"/>
              <a:tabLst/>
              <a:defRPr sz="1600"/>
            </a:lvl9pPr>
          </a:lstStyle>
          <a:p>
            <a:pPr lvl="5"/>
            <a:r>
              <a:rPr lang="en-US" dirty="0"/>
              <a:t>Content here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788504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title"/>
          <p:cNvSpPr>
            <a:spLocks noGrp="1"/>
          </p:cNvSpPr>
          <p:nvPr>
            <p:ph type="title" hasCustomPrompt="1"/>
          </p:nvPr>
        </p:nvSpPr>
        <p:spPr>
          <a:xfrm>
            <a:off x="0" y="-685800"/>
            <a:ext cx="12192000" cy="457200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b="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7" name="heading"/>
          <p:cNvSpPr>
            <a:spLocks noGrp="1"/>
          </p:cNvSpPr>
          <p:nvPr>
            <p:ph type="body" sz="quarter" idx="11" hasCustomPrompt="1"/>
          </p:nvPr>
        </p:nvSpPr>
        <p:spPr>
          <a:xfrm>
            <a:off x="304800" y="228600"/>
            <a:ext cx="11582400" cy="762000"/>
          </a:xfrm>
          <a:prstGeom prst="rect">
            <a:avLst/>
          </a:prstGeom>
        </p:spPr>
        <p:txBody>
          <a:bodyPr anchor="ctr"/>
          <a:lstStyle>
            <a:lvl1pPr algn="ctr">
              <a:spcBef>
                <a:spcPts val="0"/>
              </a:spcBef>
              <a:spcAft>
                <a:spcPts val="0"/>
              </a:spcAft>
              <a:defRPr sz="2800" b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en-US" dirty="0"/>
              <a:t>Click to edit Master Slide Heading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quarter" idx="10" hasCustomPrompt="1"/>
          </p:nvPr>
        </p:nvSpPr>
        <p:spPr>
          <a:xfrm>
            <a:off x="304800" y="1359808"/>
            <a:ext cx="5615354" cy="5117191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0"/>
              </a:spcBef>
              <a:spcAft>
                <a:spcPts val="0"/>
              </a:spcAft>
              <a:buFont typeface="Arial" charset="0"/>
              <a:buNone/>
              <a:tabLst>
                <a:tab pos="220663" algn="l"/>
                <a:tab pos="627063" algn="l"/>
                <a:tab pos="741363" algn="l"/>
              </a:tabLst>
              <a:defRPr sz="1600" baseline="0">
                <a:latin typeface="Arial" charset="0"/>
                <a:ea typeface="Arial" charset="0"/>
                <a:cs typeface="Arial" charset="0"/>
              </a:defRPr>
            </a:lvl1pPr>
            <a:lvl2pPr marL="285750" indent="-285750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  <a:tabLst/>
              <a:defRPr sz="1600" baseline="0">
                <a:latin typeface="Arial" charset="0"/>
                <a:ea typeface="Arial" charset="0"/>
                <a:cs typeface="Arial" charset="0"/>
              </a:defRPr>
            </a:lvl2pPr>
            <a:lvl3pPr marL="404813" indent="-233363">
              <a:buFont typeface="Arial" charset="0"/>
              <a:buChar char="•"/>
              <a:tabLst>
                <a:tab pos="396875" algn="l"/>
              </a:tabLst>
              <a:defRPr sz="1600" baseline="0">
                <a:latin typeface="Arial" charset="0"/>
                <a:ea typeface="Arial" charset="0"/>
                <a:cs typeface="Arial" charset="0"/>
              </a:defRPr>
            </a:lvl3pPr>
            <a:lvl4pPr marL="687388" indent="-185738">
              <a:buFont typeface="Arial" charset="0"/>
              <a:buChar char="•"/>
              <a:tabLst/>
              <a:defRPr sz="1600">
                <a:latin typeface="Arial" charset="0"/>
                <a:ea typeface="Arial" charset="0"/>
                <a:cs typeface="Arial" charset="0"/>
              </a:defRPr>
            </a:lvl4pPr>
            <a:lvl5pPr marL="1031875" indent="-187325">
              <a:buFont typeface="Arial" charset="0"/>
              <a:buChar char="•"/>
              <a:tabLst/>
              <a:defRPr sz="1600">
                <a:latin typeface="Arial" charset="0"/>
                <a:ea typeface="Arial" charset="0"/>
                <a:cs typeface="Arial" charset="0"/>
              </a:defRPr>
            </a:lvl5pPr>
            <a:lvl6pPr marL="0" indent="0">
              <a:buFont typeface="Arial" charset="0"/>
              <a:buNone/>
              <a:tabLst/>
              <a:defRPr sz="1600" baseline="0">
                <a:latin typeface="Arial" charset="0"/>
                <a:ea typeface="Arial" charset="0"/>
                <a:cs typeface="Arial" charset="0"/>
              </a:defRPr>
            </a:lvl6pPr>
            <a:lvl7pPr marL="0" indent="0">
              <a:buNone/>
              <a:tabLst>
                <a:tab pos="282575" algn="l"/>
                <a:tab pos="627063" algn="l"/>
                <a:tab pos="735013" algn="l"/>
              </a:tabLst>
              <a:defRPr sz="1600"/>
            </a:lvl7pPr>
            <a:lvl8pPr marL="519113" indent="-283464">
              <a:tabLst/>
              <a:defRPr sz="1600"/>
            </a:lvl8pPr>
            <a:lvl9pPr marL="1033463" indent="-176213">
              <a:buFont typeface="Arial" charset="0"/>
              <a:buChar char="•"/>
              <a:tabLst/>
              <a:defRPr sz="1600"/>
            </a:lvl9pPr>
          </a:lstStyle>
          <a:p>
            <a:pPr lvl="5"/>
            <a:r>
              <a:rPr lang="en-US" dirty="0"/>
              <a:t>Content here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quarter" idx="12" hasCustomPrompt="1"/>
          </p:nvPr>
        </p:nvSpPr>
        <p:spPr>
          <a:xfrm>
            <a:off x="6307014" y="1359876"/>
            <a:ext cx="5580185" cy="5124743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0"/>
              </a:spcBef>
              <a:spcAft>
                <a:spcPts val="0"/>
              </a:spcAft>
              <a:buFont typeface="Arial" charset="0"/>
              <a:buNone/>
              <a:tabLst>
                <a:tab pos="220663" algn="l"/>
                <a:tab pos="627063" algn="l"/>
                <a:tab pos="741363" algn="l"/>
              </a:tabLst>
              <a:defRPr sz="1600" baseline="0">
                <a:latin typeface="Arial" charset="0"/>
                <a:ea typeface="Arial" charset="0"/>
                <a:cs typeface="Arial" charset="0"/>
              </a:defRPr>
            </a:lvl1pPr>
            <a:lvl2pPr marL="285750" indent="-285750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  <a:tabLst/>
              <a:defRPr sz="1600" baseline="0">
                <a:latin typeface="Arial" charset="0"/>
                <a:ea typeface="Arial" charset="0"/>
                <a:cs typeface="Arial" charset="0"/>
              </a:defRPr>
            </a:lvl2pPr>
            <a:lvl3pPr marL="404813" indent="-233363">
              <a:buFont typeface="Arial" charset="0"/>
              <a:buChar char="•"/>
              <a:tabLst>
                <a:tab pos="396875" algn="l"/>
              </a:tabLst>
              <a:defRPr sz="1600" baseline="0">
                <a:latin typeface="Arial" charset="0"/>
                <a:ea typeface="Arial" charset="0"/>
                <a:cs typeface="Arial" charset="0"/>
              </a:defRPr>
            </a:lvl3pPr>
            <a:lvl4pPr marL="687388" indent="-185738">
              <a:buFont typeface="Arial" charset="0"/>
              <a:buChar char="•"/>
              <a:tabLst/>
              <a:defRPr sz="1600">
                <a:latin typeface="Arial" charset="0"/>
                <a:ea typeface="Arial" charset="0"/>
                <a:cs typeface="Arial" charset="0"/>
              </a:defRPr>
            </a:lvl4pPr>
            <a:lvl5pPr marL="1031875" indent="-187325">
              <a:buFont typeface="Arial" charset="0"/>
              <a:buChar char="•"/>
              <a:tabLst/>
              <a:defRPr sz="1600">
                <a:latin typeface="Arial" charset="0"/>
                <a:ea typeface="Arial" charset="0"/>
                <a:cs typeface="Arial" charset="0"/>
              </a:defRPr>
            </a:lvl5pPr>
            <a:lvl6pPr marL="0" indent="0">
              <a:buFont typeface="Arial" charset="0"/>
              <a:buNone/>
              <a:tabLst/>
              <a:defRPr sz="1600" baseline="0">
                <a:latin typeface="Arial" charset="0"/>
                <a:ea typeface="Arial" charset="0"/>
                <a:cs typeface="Arial" charset="0"/>
              </a:defRPr>
            </a:lvl6pPr>
            <a:lvl7pPr marL="0" indent="0">
              <a:buNone/>
              <a:tabLst>
                <a:tab pos="282575" algn="l"/>
                <a:tab pos="627063" algn="l"/>
                <a:tab pos="735013" algn="l"/>
              </a:tabLst>
              <a:defRPr sz="1600"/>
            </a:lvl7pPr>
            <a:lvl8pPr marL="519113" indent="-283464">
              <a:tabLst/>
              <a:defRPr sz="1600"/>
            </a:lvl8pPr>
            <a:lvl9pPr marL="1033463" indent="-176213">
              <a:buFont typeface="Arial" charset="0"/>
              <a:buChar char="•"/>
              <a:tabLst/>
              <a:defRPr sz="1600"/>
            </a:lvl9pPr>
          </a:lstStyle>
          <a:p>
            <a:pPr lvl="5"/>
            <a:r>
              <a:rPr lang="en-US" dirty="0"/>
              <a:t>Content here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420584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title"/>
          <p:cNvSpPr>
            <a:spLocks noGrp="1"/>
          </p:cNvSpPr>
          <p:nvPr>
            <p:ph type="title" hasCustomPrompt="1"/>
          </p:nvPr>
        </p:nvSpPr>
        <p:spPr>
          <a:xfrm>
            <a:off x="0" y="-685800"/>
            <a:ext cx="12192000" cy="457200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b="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683214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title"/>
          <p:cNvSpPr>
            <a:spLocks noGrp="1"/>
          </p:cNvSpPr>
          <p:nvPr>
            <p:ph type="title" hasCustomPrompt="1"/>
          </p:nvPr>
        </p:nvSpPr>
        <p:spPr>
          <a:xfrm>
            <a:off x="0" y="-685800"/>
            <a:ext cx="12192000" cy="457200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b="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6" name="subtitle"/>
          <p:cNvSpPr>
            <a:spLocks noGrp="1"/>
          </p:cNvSpPr>
          <p:nvPr>
            <p:ph type="body" idx="10" hasCustomPrompt="1"/>
          </p:nvPr>
        </p:nvSpPr>
        <p:spPr>
          <a:xfrm>
            <a:off x="355600" y="3051810"/>
            <a:ext cx="11480800" cy="75438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 baseline="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You have reached the end of the presentation.</a:t>
            </a:r>
          </a:p>
        </p:txBody>
      </p:sp>
      <p:sp>
        <p:nvSpPr>
          <p:cNvPr id="5" name="Freeform 4"/>
          <p:cNvSpPr/>
          <p:nvPr userDrawn="1"/>
        </p:nvSpPr>
        <p:spPr>
          <a:xfrm rot="10800000">
            <a:off x="2" y="556596"/>
            <a:ext cx="12191999" cy="1311965"/>
          </a:xfrm>
          <a:custGeom>
            <a:avLst/>
            <a:gdLst>
              <a:gd name="connsiteX0" fmla="*/ 9143999 w 9143999"/>
              <a:gd name="connsiteY0" fmla="*/ 1311965 h 1311965"/>
              <a:gd name="connsiteX1" fmla="*/ 0 w 9143999"/>
              <a:gd name="connsiteY1" fmla="*/ 1311965 h 1311965"/>
              <a:gd name="connsiteX2" fmla="*/ 0 w 9143999"/>
              <a:gd name="connsiteY2" fmla="*/ 137328 h 1311965"/>
              <a:gd name="connsiteX3" fmla="*/ 4388161 w 9143999"/>
              <a:gd name="connsiteY3" fmla="*/ 137328 h 1311965"/>
              <a:gd name="connsiteX4" fmla="*/ 4522306 w 9143999"/>
              <a:gd name="connsiteY4" fmla="*/ 0 h 1311965"/>
              <a:gd name="connsiteX5" fmla="*/ 4656451 w 9143999"/>
              <a:gd name="connsiteY5" fmla="*/ 137328 h 1311965"/>
              <a:gd name="connsiteX6" fmla="*/ 9143999 w 9143999"/>
              <a:gd name="connsiteY6" fmla="*/ 137328 h 13119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43999" h="1311965">
                <a:moveTo>
                  <a:pt x="9143999" y="1311965"/>
                </a:moveTo>
                <a:lnTo>
                  <a:pt x="0" y="1311965"/>
                </a:lnTo>
                <a:lnTo>
                  <a:pt x="0" y="137328"/>
                </a:lnTo>
                <a:lnTo>
                  <a:pt x="4388161" y="137328"/>
                </a:lnTo>
                <a:lnTo>
                  <a:pt x="4522306" y="0"/>
                </a:lnTo>
                <a:lnTo>
                  <a:pt x="4656451" y="137328"/>
                </a:lnTo>
                <a:lnTo>
                  <a:pt x="9143999" y="137328"/>
                </a:lnTo>
                <a:close/>
              </a:path>
            </a:pathLst>
          </a:cu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" name="Footer Placeholder 5"/>
          <p:cNvSpPr txBox="1">
            <a:spLocks/>
          </p:cNvSpPr>
          <p:nvPr userDrawn="1"/>
        </p:nvSpPr>
        <p:spPr>
          <a:xfrm>
            <a:off x="9737754" y="6253394"/>
            <a:ext cx="2312737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© 2016 Ronald K. Satterfield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5776297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 Single Corner Rectangle 2"/>
          <p:cNvSpPr/>
          <p:nvPr userDrawn="1"/>
        </p:nvSpPr>
        <p:spPr>
          <a:xfrm>
            <a:off x="0" y="5648016"/>
            <a:ext cx="6212115" cy="783772"/>
          </a:xfrm>
          <a:prstGeom prst="round1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tx1"/>
              </a:solidFill>
            </a:endParaRPr>
          </a:p>
        </p:txBody>
      </p:sp>
      <p:sp>
        <p:nvSpPr>
          <p:cNvPr id="4" name="Text Placeholder 22"/>
          <p:cNvSpPr>
            <a:spLocks noGrp="1"/>
          </p:cNvSpPr>
          <p:nvPr>
            <p:ph type="body" sz="quarter" idx="15" hasCustomPrompt="1"/>
          </p:nvPr>
        </p:nvSpPr>
        <p:spPr>
          <a:xfrm>
            <a:off x="277816" y="5782801"/>
            <a:ext cx="5798832" cy="51420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/>
          <a:lstStyle>
            <a:lvl1pPr>
              <a:defRPr sz="1400" b="0" baseline="0">
                <a:solidFill>
                  <a:schemeClr val="tx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2pPr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On screen instructions go here…</a:t>
            </a:r>
          </a:p>
        </p:txBody>
      </p:sp>
      <p:sp>
        <p:nvSpPr>
          <p:cNvPr id="5" name="Round Diagonal Corner Rectangle 4"/>
          <p:cNvSpPr/>
          <p:nvPr userDrawn="1"/>
        </p:nvSpPr>
        <p:spPr>
          <a:xfrm>
            <a:off x="423186" y="1274894"/>
            <a:ext cx="5169629" cy="704147"/>
          </a:xfrm>
          <a:prstGeom prst="round2Diag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accent3">
                <a:lumMod val="60000"/>
                <a:lumOff val="40000"/>
              </a:schemeClr>
            </a:solidFill>
          </a:ln>
          <a:effectLst>
            <a:outerShdw blurRad="63500" sx="102000" sy="102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Text Placeholder 22"/>
          <p:cNvSpPr>
            <a:spLocks noGrp="1"/>
          </p:cNvSpPr>
          <p:nvPr>
            <p:ph type="body" sz="quarter" idx="11" hasCustomPrompt="1"/>
          </p:nvPr>
        </p:nvSpPr>
        <p:spPr>
          <a:xfrm>
            <a:off x="610417" y="1364801"/>
            <a:ext cx="4842489" cy="545745"/>
          </a:xfrm>
          <a:prstGeom prst="rect">
            <a:avLst/>
          </a:prstGeom>
        </p:spPr>
        <p:txBody>
          <a:bodyPr/>
          <a:lstStyle>
            <a:lvl1pPr>
              <a:defRPr sz="1400" b="0"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2pPr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Definition: goes here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617882" y="2166291"/>
            <a:ext cx="4982399" cy="641181"/>
          </a:xfrm>
          <a:prstGeom prst="rect">
            <a:avLst/>
          </a:prstGeom>
          <a:noFill/>
          <a:ln w="12700">
            <a:gradFill>
              <a:gsLst>
                <a:gs pos="0">
                  <a:schemeClr val="accent4">
                    <a:lumMod val="20000"/>
                    <a:lumOff val="80000"/>
                  </a:schemeClr>
                </a:gs>
                <a:gs pos="96000">
                  <a:schemeClr val="tx2"/>
                </a:gs>
              </a:gsLst>
              <a:lin ang="48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328195" y="2164505"/>
            <a:ext cx="564444" cy="500737"/>
            <a:chOff x="246146" y="2164504"/>
            <a:chExt cx="423333" cy="500737"/>
          </a:xfrm>
        </p:grpSpPr>
        <p:sp>
          <p:nvSpPr>
            <p:cNvPr id="9" name="Hexagon 8"/>
            <p:cNvSpPr/>
            <p:nvPr userDrawn="1"/>
          </p:nvSpPr>
          <p:spPr>
            <a:xfrm rot="5400000">
              <a:off x="226553" y="2184097"/>
              <a:ext cx="462519" cy="423333"/>
            </a:xfrm>
            <a:prstGeom prst="hexagon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0" name="TextBox 9"/>
            <p:cNvSpPr txBox="1"/>
            <p:nvPr userDrawn="1"/>
          </p:nvSpPr>
          <p:spPr>
            <a:xfrm>
              <a:off x="317389" y="2172798"/>
              <a:ext cx="210635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600" b="1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!</a:t>
              </a:r>
            </a:p>
          </p:txBody>
        </p:sp>
      </p:grpSp>
      <p:sp>
        <p:nvSpPr>
          <p:cNvPr id="11" name="Text Placeholder 22"/>
          <p:cNvSpPr>
            <a:spLocks noGrp="1"/>
          </p:cNvSpPr>
          <p:nvPr>
            <p:ph type="body" sz="quarter" idx="12" hasCustomPrompt="1"/>
          </p:nvPr>
        </p:nvSpPr>
        <p:spPr>
          <a:xfrm>
            <a:off x="978729" y="2221151"/>
            <a:ext cx="4474176" cy="514203"/>
          </a:xfrm>
          <a:prstGeom prst="rect">
            <a:avLst/>
          </a:prstGeom>
        </p:spPr>
        <p:txBody>
          <a:bodyPr/>
          <a:lstStyle>
            <a:lvl1pPr>
              <a:defRPr sz="1400" b="0"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2pPr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Consider this…</a:t>
            </a:r>
          </a:p>
        </p:txBody>
      </p:sp>
      <p:sp>
        <p:nvSpPr>
          <p:cNvPr id="12" name="Text Placeholder 22"/>
          <p:cNvSpPr>
            <a:spLocks noGrp="1"/>
          </p:cNvSpPr>
          <p:nvPr>
            <p:ph type="body" sz="quarter" idx="13" hasCustomPrompt="1"/>
          </p:nvPr>
        </p:nvSpPr>
        <p:spPr>
          <a:xfrm>
            <a:off x="996809" y="3169649"/>
            <a:ext cx="4474176" cy="514203"/>
          </a:xfrm>
          <a:prstGeom prst="rect">
            <a:avLst/>
          </a:prstGeom>
        </p:spPr>
        <p:txBody>
          <a:bodyPr/>
          <a:lstStyle>
            <a:lvl1pPr>
              <a:defRPr sz="1400" b="0" baseline="0"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2pPr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Think of this…/Formative question…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522516" y="3971949"/>
            <a:ext cx="5175088" cy="644135"/>
          </a:xfrm>
          <a:prstGeom prst="rect">
            <a:avLst/>
          </a:prstGeom>
          <a:noFill/>
          <a:ln>
            <a:solidFill>
              <a:srgbClr val="BB17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4" name="Rectangle 13"/>
          <p:cNvSpPr/>
          <p:nvPr userDrawn="1"/>
        </p:nvSpPr>
        <p:spPr>
          <a:xfrm>
            <a:off x="610417" y="3093226"/>
            <a:ext cx="4982399" cy="636612"/>
          </a:xfrm>
          <a:prstGeom prst="rect">
            <a:avLst/>
          </a:prstGeom>
          <a:noFill/>
          <a:ln w="12700">
            <a:gradFill>
              <a:gsLst>
                <a:gs pos="0">
                  <a:schemeClr val="accent4">
                    <a:lumMod val="20000"/>
                    <a:lumOff val="8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48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335497" y="3121633"/>
            <a:ext cx="564444" cy="492443"/>
            <a:chOff x="251622" y="3121632"/>
            <a:chExt cx="423333" cy="492443"/>
          </a:xfrm>
        </p:grpSpPr>
        <p:sp>
          <p:nvSpPr>
            <p:cNvPr id="16" name="Hexagon 15"/>
            <p:cNvSpPr/>
            <p:nvPr userDrawn="1"/>
          </p:nvSpPr>
          <p:spPr>
            <a:xfrm rot="5400000">
              <a:off x="232029" y="3141225"/>
              <a:ext cx="462519" cy="423333"/>
            </a:xfrm>
            <a:prstGeom prst="hexagon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7" name="TextBox 16"/>
            <p:cNvSpPr txBox="1"/>
            <p:nvPr userDrawn="1"/>
          </p:nvSpPr>
          <p:spPr>
            <a:xfrm>
              <a:off x="291606" y="3121632"/>
              <a:ext cx="257523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600" b="1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?</a:t>
              </a:r>
            </a:p>
          </p:txBody>
        </p:sp>
      </p:grpSp>
      <p:sp>
        <p:nvSpPr>
          <p:cNvPr id="19" name="Rectangle 18"/>
          <p:cNvSpPr/>
          <p:nvPr userDrawn="1"/>
        </p:nvSpPr>
        <p:spPr>
          <a:xfrm>
            <a:off x="7183103" y="1364800"/>
            <a:ext cx="4257524" cy="25328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0" name="Pentagon 19"/>
          <p:cNvSpPr/>
          <p:nvPr userDrawn="1"/>
        </p:nvSpPr>
        <p:spPr>
          <a:xfrm rot="5400000">
            <a:off x="9019009" y="-437106"/>
            <a:ext cx="585707" cy="4257524"/>
          </a:xfrm>
          <a:prstGeom prst="homePlate">
            <a:avLst>
              <a:gd name="adj" fmla="val 13627"/>
            </a:avLst>
          </a:prstGeom>
          <a:solidFill>
            <a:schemeClr val="accent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1" name="Text Placeholder 22"/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7284480" y="2071605"/>
            <a:ext cx="3998297" cy="1711326"/>
          </a:xfrm>
          <a:prstGeom prst="rect">
            <a:avLst/>
          </a:prstGeom>
        </p:spPr>
        <p:txBody>
          <a:bodyPr/>
          <a:lstStyle>
            <a:lvl1pPr>
              <a:defRPr sz="1400" b="0" baseline="0">
                <a:solidFill>
                  <a:schemeClr val="tx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2pPr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Text here for quotes or small pieces of content that aren’t voiced</a:t>
            </a:r>
          </a:p>
        </p:txBody>
      </p:sp>
      <p:sp>
        <p:nvSpPr>
          <p:cNvPr id="22" name="Text Placeholder 22"/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7187157" y="1485900"/>
            <a:ext cx="4257523" cy="346190"/>
          </a:xfrm>
          <a:prstGeom prst="rect">
            <a:avLst/>
          </a:prstGeom>
        </p:spPr>
        <p:txBody>
          <a:bodyPr/>
          <a:lstStyle>
            <a:lvl1pPr algn="ctr">
              <a:defRPr sz="1400" b="0" baseline="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2pPr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ADD HEADING/SUBHEADING HERE</a:t>
            </a:r>
          </a:p>
        </p:txBody>
      </p:sp>
      <p:sp>
        <p:nvSpPr>
          <p:cNvPr id="23" name="Rectangle 22"/>
          <p:cNvSpPr/>
          <p:nvPr userDrawn="1"/>
        </p:nvSpPr>
        <p:spPr>
          <a:xfrm>
            <a:off x="7183101" y="3971951"/>
            <a:ext cx="4257524" cy="19184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4" name="Text Placeholder 22"/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7312713" y="4111943"/>
            <a:ext cx="3998297" cy="1711326"/>
          </a:xfrm>
          <a:prstGeom prst="rect">
            <a:avLst/>
          </a:prstGeom>
        </p:spPr>
        <p:txBody>
          <a:bodyPr/>
          <a:lstStyle>
            <a:lvl1pPr>
              <a:defRPr sz="1400" b="0" baseline="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2pPr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Use for quotes or small pieces of content that aren’t voiced</a:t>
            </a:r>
          </a:p>
        </p:txBody>
      </p:sp>
      <p:sp>
        <p:nvSpPr>
          <p:cNvPr id="25" name="TextBox 24"/>
          <p:cNvSpPr txBox="1"/>
          <p:nvPr userDrawn="1"/>
        </p:nvSpPr>
        <p:spPr>
          <a:xfrm>
            <a:off x="1415185" y="336606"/>
            <a:ext cx="975359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b="0" dirty="0">
                <a:solidFill>
                  <a:schemeClr val="tx2"/>
                </a:solidFill>
                <a:effectLst/>
              </a:rPr>
              <a:t>Assets,</a:t>
            </a:r>
            <a:r>
              <a:rPr lang="en-US" sz="3200" b="0" baseline="0" dirty="0">
                <a:solidFill>
                  <a:schemeClr val="tx2"/>
                </a:solidFill>
                <a:effectLst/>
              </a:rPr>
              <a:t> not a</a:t>
            </a:r>
            <a:r>
              <a:rPr lang="en-US" sz="3200" b="0" dirty="0">
                <a:solidFill>
                  <a:schemeClr val="tx2"/>
                </a:solidFill>
                <a:effectLst/>
              </a:rPr>
              <a:t> Slide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780897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sset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 userDrawn="1"/>
        </p:nvSpPr>
        <p:spPr>
          <a:xfrm>
            <a:off x="1415185" y="336606"/>
            <a:ext cx="975359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b="0" dirty="0">
                <a:solidFill>
                  <a:schemeClr val="tx2"/>
                </a:solidFill>
                <a:effectLst/>
              </a:rPr>
              <a:t>Assets,</a:t>
            </a:r>
            <a:r>
              <a:rPr lang="en-US" sz="3200" b="0" baseline="0" dirty="0">
                <a:solidFill>
                  <a:schemeClr val="tx2"/>
                </a:solidFill>
                <a:effectLst/>
              </a:rPr>
              <a:t> not a</a:t>
            </a:r>
            <a:r>
              <a:rPr lang="en-US" sz="3200" b="0" dirty="0">
                <a:solidFill>
                  <a:schemeClr val="tx2"/>
                </a:solidFill>
                <a:effectLst/>
              </a:rPr>
              <a:t> Slide</a:t>
            </a:r>
          </a:p>
        </p:txBody>
      </p:sp>
      <p:sp>
        <p:nvSpPr>
          <p:cNvPr id="26" name="Line Callout 1 25"/>
          <p:cNvSpPr/>
          <p:nvPr userDrawn="1"/>
        </p:nvSpPr>
        <p:spPr>
          <a:xfrm>
            <a:off x="1490132" y="1466717"/>
            <a:ext cx="3928533" cy="624115"/>
          </a:xfrm>
          <a:prstGeom prst="borderCallout1">
            <a:avLst>
              <a:gd name="adj1" fmla="val 51308"/>
              <a:gd name="adj2" fmla="val -451"/>
              <a:gd name="adj3" fmla="val 51308"/>
              <a:gd name="adj4" fmla="val -19814"/>
            </a:avLst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7" name="Text Placeholder 22"/>
          <p:cNvSpPr>
            <a:spLocks noGrp="1"/>
          </p:cNvSpPr>
          <p:nvPr>
            <p:ph type="body" sz="quarter" idx="11" hasCustomPrompt="1"/>
          </p:nvPr>
        </p:nvSpPr>
        <p:spPr>
          <a:xfrm>
            <a:off x="1625600" y="1527949"/>
            <a:ext cx="3683000" cy="50165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/>
          <a:lstStyle>
            <a:lvl1pPr>
              <a:defRPr sz="1400" b="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2pPr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Use as callout add content here…</a:t>
            </a:r>
          </a:p>
        </p:txBody>
      </p:sp>
      <p:cxnSp>
        <p:nvCxnSpPr>
          <p:cNvPr id="28" name="Straight Arrow Connector 27"/>
          <p:cNvCxnSpPr/>
          <p:nvPr userDrawn="1"/>
        </p:nvCxnSpPr>
        <p:spPr>
          <a:xfrm>
            <a:off x="1490132" y="2446192"/>
            <a:ext cx="3512451" cy="0"/>
          </a:xfrm>
          <a:prstGeom prst="straightConnector1">
            <a:avLst/>
          </a:prstGeom>
          <a:ln w="38100">
            <a:solidFill>
              <a:srgbClr val="9CCB3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 userDrawn="1"/>
        </p:nvSpPr>
        <p:spPr>
          <a:xfrm>
            <a:off x="1490132" y="3120754"/>
            <a:ext cx="2442867" cy="404864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31" name="Text Placeholder 22"/>
          <p:cNvSpPr>
            <a:spLocks noGrp="1"/>
          </p:cNvSpPr>
          <p:nvPr>
            <p:ph type="body" sz="quarter" idx="14" hasCustomPrompt="1"/>
          </p:nvPr>
        </p:nvSpPr>
        <p:spPr>
          <a:xfrm>
            <a:off x="1490132" y="3131938"/>
            <a:ext cx="2442867" cy="389120"/>
          </a:xfrm>
          <a:prstGeom prst="rect">
            <a:avLst/>
          </a:prstGeom>
        </p:spPr>
        <p:txBody>
          <a:bodyPr/>
          <a:lstStyle>
            <a:lvl1pPr algn="ctr">
              <a:defRPr sz="1400" b="0" baseline="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2pPr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This is a tag</a:t>
            </a:r>
          </a:p>
        </p:txBody>
      </p:sp>
      <p:sp>
        <p:nvSpPr>
          <p:cNvPr id="32" name="Oval 31"/>
          <p:cNvSpPr/>
          <p:nvPr userDrawn="1"/>
        </p:nvSpPr>
        <p:spPr>
          <a:xfrm>
            <a:off x="5776686" y="1561967"/>
            <a:ext cx="638628" cy="478971"/>
          </a:xfrm>
          <a:prstGeom prst="ellipse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</a:t>
            </a:r>
          </a:p>
        </p:txBody>
      </p:sp>
      <p:sp>
        <p:nvSpPr>
          <p:cNvPr id="33" name="Rectangle 32"/>
          <p:cNvSpPr/>
          <p:nvPr userDrawn="1"/>
        </p:nvSpPr>
        <p:spPr>
          <a:xfrm>
            <a:off x="7126518" y="1333500"/>
            <a:ext cx="4257524" cy="2532876"/>
          </a:xfrm>
          <a:prstGeom prst="rect">
            <a:avLst/>
          </a:prstGeom>
          <a:solidFill>
            <a:schemeClr val="accent1">
              <a:lumMod val="75000"/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4" name="Text Placeholder 22"/>
          <p:cNvSpPr>
            <a:spLocks noGrp="1"/>
          </p:cNvSpPr>
          <p:nvPr>
            <p:ph type="body" sz="quarter" idx="15" hasCustomPrompt="1"/>
          </p:nvPr>
        </p:nvSpPr>
        <p:spPr>
          <a:xfrm>
            <a:off x="7339399" y="1492385"/>
            <a:ext cx="3829384" cy="501650"/>
          </a:xfrm>
          <a:prstGeom prst="rect">
            <a:avLst/>
          </a:prstGeom>
        </p:spPr>
        <p:txBody>
          <a:bodyPr/>
          <a:lstStyle>
            <a:lvl1pPr>
              <a:defRPr sz="1400" b="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2pPr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Use this as a light box….</a:t>
            </a:r>
          </a:p>
        </p:txBody>
      </p:sp>
      <p:sp>
        <p:nvSpPr>
          <p:cNvPr id="35" name="Rounded Rectangle 12"/>
          <p:cNvSpPr/>
          <p:nvPr userDrawn="1"/>
        </p:nvSpPr>
        <p:spPr>
          <a:xfrm>
            <a:off x="566050" y="4459894"/>
            <a:ext cx="3928533" cy="537029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36" name="Rounded Rectangle 54"/>
          <p:cNvSpPr/>
          <p:nvPr userDrawn="1"/>
        </p:nvSpPr>
        <p:spPr>
          <a:xfrm>
            <a:off x="566050" y="5100710"/>
            <a:ext cx="3928533" cy="53702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7" name="Rounded Rectangle 57"/>
          <p:cNvSpPr/>
          <p:nvPr userDrawn="1"/>
        </p:nvSpPr>
        <p:spPr>
          <a:xfrm>
            <a:off x="566050" y="5741526"/>
            <a:ext cx="3928533" cy="5370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8" name="Rectangle 37"/>
          <p:cNvSpPr/>
          <p:nvPr userDrawn="1"/>
        </p:nvSpPr>
        <p:spPr>
          <a:xfrm>
            <a:off x="4910665" y="4437433"/>
            <a:ext cx="3928533" cy="53702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9" name="Rectangle 38"/>
          <p:cNvSpPr/>
          <p:nvPr userDrawn="1"/>
        </p:nvSpPr>
        <p:spPr>
          <a:xfrm>
            <a:off x="4910665" y="5078249"/>
            <a:ext cx="3928533" cy="537029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40" name="Rectangle 39"/>
          <p:cNvSpPr/>
          <p:nvPr userDrawn="1"/>
        </p:nvSpPr>
        <p:spPr>
          <a:xfrm>
            <a:off x="4910665" y="5719065"/>
            <a:ext cx="3928533" cy="537029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41" name="Text Placeholder 22"/>
          <p:cNvSpPr>
            <a:spLocks noGrp="1"/>
          </p:cNvSpPr>
          <p:nvPr>
            <p:ph type="body" sz="quarter" idx="17" hasCustomPrompt="1"/>
          </p:nvPr>
        </p:nvSpPr>
        <p:spPr>
          <a:xfrm>
            <a:off x="9037560" y="4437433"/>
            <a:ext cx="2743200" cy="1818661"/>
          </a:xfrm>
          <a:prstGeom prst="rect">
            <a:avLst/>
          </a:prstGeom>
        </p:spPr>
        <p:txBody>
          <a:bodyPr/>
          <a:lstStyle>
            <a:lvl1pPr>
              <a:defRPr sz="1400" b="0" baseline="0"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2pPr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Use this type of shapes, colors and effect to build diagrams, unless content requires something different. </a:t>
            </a:r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366200" y="1472379"/>
            <a:ext cx="350161" cy="309067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/>
          <p:cNvSpPr/>
          <p:nvPr userDrawn="1"/>
        </p:nvSpPr>
        <p:spPr>
          <a:xfrm>
            <a:off x="303154" y="1396651"/>
            <a:ext cx="220421" cy="165316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cxnSp>
        <p:nvCxnSpPr>
          <p:cNvPr id="47" name="Straight Connector 46"/>
          <p:cNvCxnSpPr/>
          <p:nvPr userDrawn="1"/>
        </p:nvCxnSpPr>
        <p:spPr>
          <a:xfrm>
            <a:off x="1490132" y="2714625"/>
            <a:ext cx="3420533" cy="0"/>
          </a:xfrm>
          <a:prstGeom prst="line">
            <a:avLst/>
          </a:prstGeom>
          <a:ln w="38100">
            <a:solidFill>
              <a:srgbClr val="CEC3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7565717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406401" y="329185"/>
            <a:ext cx="11376073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558129" y="434162"/>
            <a:ext cx="11075745" cy="3108960"/>
          </a:xfrm>
          <a:prstGeom prst="roundRect">
            <a:avLst>
              <a:gd name="adj" fmla="val 4578"/>
            </a:avLst>
          </a:prstGeom>
          <a:gradFill rotWithShape="1">
            <a:gsLst>
              <a:gs pos="0">
                <a:schemeClr val="bg1">
                  <a:tint val="75000"/>
                  <a:satMod val="150000"/>
                </a:schemeClr>
              </a:gs>
              <a:gs pos="55000">
                <a:schemeClr val="bg1">
                  <a:shade val="75000"/>
                  <a:satMod val="100000"/>
                </a:schemeClr>
              </a:gs>
              <a:gs pos="100000">
                <a:schemeClr val="bg1">
                  <a:shade val="35000"/>
                  <a:satMod val="100000"/>
                </a:schemeClr>
              </a:gs>
            </a:gsLst>
            <a:path path="circle">
              <a:fillToRect l="50000" t="175000" r="50000" b="-75000"/>
            </a:path>
          </a:gra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5" name="Title 4"/>
          <p:cNvSpPr>
            <a:spLocks noGrp="1"/>
          </p:cNvSpPr>
          <p:nvPr>
            <p:ph type="ctrTitle" hasCustomPrompt="1"/>
          </p:nvPr>
        </p:nvSpPr>
        <p:spPr>
          <a:xfrm>
            <a:off x="963168" y="1573468"/>
            <a:ext cx="10363200" cy="1828800"/>
          </a:xfrm>
          <a:prstGeom prst="rect">
            <a:avLst/>
          </a:prstGeom>
        </p:spPr>
        <p:txBody>
          <a:bodyPr lIns="45720" rIns="45720" bIns="45720"/>
          <a:lstStyle>
            <a:lvl1pPr algn="r">
              <a:defRPr sz="4500" b="1" baseline="0">
                <a:solidFill>
                  <a:srgbClr val="006747"/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dirty="0"/>
              <a:t>Click to edit title</a:t>
            </a:r>
          </a:p>
        </p:txBody>
      </p:sp>
      <p:sp>
        <p:nvSpPr>
          <p:cNvPr id="20" name="Subtitle 19"/>
          <p:cNvSpPr>
            <a:spLocks noGrp="1"/>
          </p:cNvSpPr>
          <p:nvPr>
            <p:ph type="subTitle" idx="1"/>
          </p:nvPr>
        </p:nvSpPr>
        <p:spPr>
          <a:xfrm>
            <a:off x="963168" y="3685032"/>
            <a:ext cx="10363200" cy="914400"/>
          </a:xfrm>
          <a:prstGeom prst="rect">
            <a:avLst/>
          </a:prstGeom>
        </p:spPr>
        <p:txBody>
          <a:bodyPr lIns="182880" tIns="0"/>
          <a:lstStyle>
            <a:lvl1pPr marL="36576" indent="0" algn="r"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dirty="0"/>
              <a:t>Click to edit Master subtitle style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128" y="5671457"/>
            <a:ext cx="2282208" cy="47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7168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005" y="562707"/>
            <a:ext cx="10911840" cy="668467"/>
          </a:xfrm>
          <a:prstGeom prst="rect">
            <a:avLst/>
          </a:prstGeom>
        </p:spPr>
        <p:txBody>
          <a:bodyPr/>
          <a:lstStyle>
            <a:lvl1pPr>
              <a:defRPr baseline="0">
                <a:solidFill>
                  <a:srgbClr val="006747"/>
                </a:solidFill>
              </a:defRPr>
            </a:lvl1pPr>
            <a:extLst/>
          </a:lstStyle>
          <a:p>
            <a:r>
              <a:rPr kumimoji="0" lang="en-US" dirty="0"/>
              <a:t>Click to edit Master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981200"/>
            <a:ext cx="10911840" cy="4187952"/>
          </a:xfrm>
          <a:prstGeom prst="rect">
            <a:avLst/>
          </a:prstGeom>
        </p:spPr>
        <p:txBody>
          <a:bodyPr/>
          <a:lstStyle>
            <a:lvl2pPr>
              <a:defRPr sz="2000"/>
            </a:lvl2pPr>
            <a:lvl3pPr>
              <a:defRPr sz="2800"/>
            </a:lvl3pPr>
            <a:lvl4pPr>
              <a:defRPr sz="2400"/>
            </a:lvl4pPr>
            <a:lvl5pPr>
              <a:defRPr sz="2400"/>
            </a:lvl5pPr>
            <a:extLst/>
          </a:lstStyle>
          <a:p>
            <a:pPr lvl="0" eaLnBrk="1" latinLnBrk="0" hangingPunct="1"/>
            <a:r>
              <a:rPr lang="en-US" dirty="0"/>
              <a:t>Click to edit Master text styles</a:t>
            </a:r>
          </a:p>
          <a:p>
            <a:pPr lvl="1" eaLnBrk="1" latinLnBrk="0" hangingPunct="1"/>
            <a:r>
              <a:rPr lang="en-US" dirty="0"/>
              <a:t>Second level</a:t>
            </a:r>
          </a:p>
          <a:p>
            <a:pPr lvl="2" eaLnBrk="1" latinLnBrk="0" hangingPunct="1"/>
            <a:r>
              <a:rPr lang="en-US" dirty="0"/>
              <a:t>Third level</a:t>
            </a:r>
          </a:p>
          <a:p>
            <a:pPr lvl="3" eaLnBrk="1" latinLnBrk="0" hangingPunct="1"/>
            <a:r>
              <a:rPr lang="en-US" dirty="0"/>
              <a:t>Fourth level</a:t>
            </a:r>
          </a:p>
          <a:p>
            <a:pPr lvl="4" eaLnBrk="1" latinLnBrk="0" hangingPunct="1"/>
            <a:r>
              <a:rPr lang="en-US" dirty="0"/>
              <a:t>Fifth level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4336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2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3"/>
    </p:custDataLst>
    <p:extLst>
      <p:ext uri="{BB962C8B-B14F-4D97-AF65-F5344CB8AC3E}">
        <p14:creationId xmlns:p14="http://schemas.microsoft.com/office/powerpoint/2010/main" val="12246146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24" r:id="rId2"/>
    <p:sldLayoutId id="2147483664" r:id="rId3"/>
    <p:sldLayoutId id="2147483658" r:id="rId4"/>
    <p:sldLayoutId id="2147483710" r:id="rId5"/>
    <p:sldLayoutId id="2147483721" r:id="rId6"/>
    <p:sldLayoutId id="2147483722" r:id="rId7"/>
    <p:sldLayoutId id="2147483725" r:id="rId8"/>
    <p:sldLayoutId id="2147483726" r:id="rId9"/>
    <p:sldLayoutId id="2147483729" r:id="rId10"/>
    <p:sldLayoutId id="2147483730" r:id="rId11"/>
  </p:sldLayoutIdLst>
  <p:txStyles>
    <p:titleStyle>
      <a:lvl1pPr algn="ctr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ts val="1200"/>
        </a:spcBef>
        <a:spcAft>
          <a:spcPts val="1200"/>
        </a:spcAft>
        <a:buFont typeface="Arial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285750" indent="-285750" algn="l" defTabSz="914400" rtl="0" eaLnBrk="1" latinLnBrk="0" hangingPunct="1">
        <a:spcBef>
          <a:spcPts val="1200"/>
        </a:spcBef>
        <a:spcAft>
          <a:spcPts val="1200"/>
        </a:spcAft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spcBef>
          <a:spcPct val="20000"/>
        </a:spcBef>
        <a:buFont typeface="Arial" pitchFamily="34" charset="0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18.wmf"/><Relationship Id="rId2" Type="http://schemas.openxmlformats.org/officeDocument/2006/relationships/slideLayout" Target="../slideLayouts/slideLayout9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11" Type="http://schemas.openxmlformats.org/officeDocument/2006/relationships/image" Target="../media/image20.wmf"/><Relationship Id="rId5" Type="http://schemas.openxmlformats.org/officeDocument/2006/relationships/image" Target="../media/image17.wmf"/><Relationship Id="rId10" Type="http://schemas.openxmlformats.org/officeDocument/2006/relationships/oleObject" Target="../embeddings/oleObject4.bin"/><Relationship Id="rId4" Type="http://schemas.openxmlformats.org/officeDocument/2006/relationships/oleObject" Target="../embeddings/oleObject1.bin"/><Relationship Id="rId9" Type="http://schemas.openxmlformats.org/officeDocument/2006/relationships/image" Target="../media/image19.wmf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.bin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22.wmf"/><Relationship Id="rId2" Type="http://schemas.openxmlformats.org/officeDocument/2006/relationships/slideLayout" Target="../slideLayouts/slideLayout9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6.bin"/><Relationship Id="rId5" Type="http://schemas.openxmlformats.org/officeDocument/2006/relationships/image" Target="../media/image21.wmf"/><Relationship Id="rId4" Type="http://schemas.openxmlformats.org/officeDocument/2006/relationships/oleObject" Target="../embeddings/oleObject5.bin"/><Relationship Id="rId9" Type="http://schemas.openxmlformats.org/officeDocument/2006/relationships/image" Target="../media/image23.wmf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63168" y="1776664"/>
            <a:ext cx="10363200" cy="1828800"/>
          </a:xfrm>
        </p:spPr>
        <p:txBody>
          <a:bodyPr/>
          <a:lstStyle/>
          <a:p>
            <a:r>
              <a:rPr lang="en-US" dirty="0"/>
              <a:t>Operations Management</a:t>
            </a:r>
            <a:br>
              <a:rPr lang="en-US" dirty="0"/>
            </a:br>
            <a:r>
              <a:rPr lang="en-US" dirty="0"/>
              <a:t>and Quality Enhancement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Dr. Ronald K. Satterfield</a:t>
            </a:r>
          </a:p>
          <a:p>
            <a:r>
              <a:rPr lang="en-US" dirty="0"/>
              <a:t>Muma College of Business</a:t>
            </a:r>
          </a:p>
          <a:p>
            <a:r>
              <a:rPr lang="en-US" dirty="0"/>
              <a:t>University of South Florida</a:t>
            </a:r>
          </a:p>
        </p:txBody>
      </p:sp>
    </p:spTree>
    <p:extLst>
      <p:ext uri="{BB962C8B-B14F-4D97-AF65-F5344CB8AC3E}">
        <p14:creationId xmlns:p14="http://schemas.microsoft.com/office/powerpoint/2010/main" val="40145078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4731" y="688864"/>
            <a:ext cx="5816793" cy="457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587533" y="5801033"/>
          <a:ext cx="11038410" cy="7467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44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84491">
                  <a:extLst>
                    <a:ext uri="{9D8B030D-6E8A-4147-A177-3AD203B41FA5}">
                      <a16:colId xmlns:a16="http://schemas.microsoft.com/office/drawing/2014/main" val="1806733727"/>
                    </a:ext>
                  </a:extLst>
                </a:gridCol>
                <a:gridCol w="1984491">
                  <a:extLst>
                    <a:ext uri="{9D8B030D-6E8A-4147-A177-3AD203B41FA5}">
                      <a16:colId xmlns:a16="http://schemas.microsoft.com/office/drawing/2014/main" val="3031347536"/>
                    </a:ext>
                  </a:extLst>
                </a:gridCol>
                <a:gridCol w="26169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679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3381"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>
                          <a:solidFill>
                            <a:srgbClr val="006646"/>
                          </a:solidFill>
                        </a:rPr>
                        <a:t>Introduction</a:t>
                      </a:r>
                    </a:p>
                  </a:txBody>
                  <a:tcPr anchor="ctr">
                    <a:solidFill>
                      <a:srgbClr val="CEC39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Model Structure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Formulation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>
                          <a:solidFill>
                            <a:srgbClr val="CFC493"/>
                          </a:solidFill>
                        </a:rPr>
                        <a:t>Calculated Solution</a:t>
                      </a:r>
                    </a:p>
                  </a:txBody>
                  <a:tcPr anchor="ctr">
                    <a:solidFill>
                      <a:srgbClr val="00674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>
                          <a:solidFill>
                            <a:srgbClr val="CFC493"/>
                          </a:solidFill>
                        </a:rPr>
                        <a:t>Graphical Solution</a:t>
                      </a:r>
                    </a:p>
                  </a:txBody>
                  <a:tcPr anchor="ctr">
                    <a:solidFill>
                      <a:srgbClr val="0067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3381"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Refining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Sensitivity Analysis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Other Model Types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Summary</a:t>
                      </a:r>
                    </a:p>
                  </a:txBody>
                  <a:tcPr anchor="ctr">
                    <a:solidFill>
                      <a:srgbClr val="00674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Your Review</a:t>
                      </a:r>
                    </a:p>
                  </a:txBody>
                  <a:tcPr anchor="ctr">
                    <a:solidFill>
                      <a:srgbClr val="0067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391661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26" t="33581" r="14086" b="14553"/>
          <a:stretch/>
        </p:blipFill>
        <p:spPr bwMode="auto">
          <a:xfrm>
            <a:off x="2658188" y="593889"/>
            <a:ext cx="6874445" cy="457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8024686"/>
              </p:ext>
            </p:extLst>
          </p:nvPr>
        </p:nvGraphicFramePr>
        <p:xfrm>
          <a:off x="587533" y="5801033"/>
          <a:ext cx="11038410" cy="7467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44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84491">
                  <a:extLst>
                    <a:ext uri="{9D8B030D-6E8A-4147-A177-3AD203B41FA5}">
                      <a16:colId xmlns:a16="http://schemas.microsoft.com/office/drawing/2014/main" val="1806733727"/>
                    </a:ext>
                  </a:extLst>
                </a:gridCol>
                <a:gridCol w="1984491">
                  <a:extLst>
                    <a:ext uri="{9D8B030D-6E8A-4147-A177-3AD203B41FA5}">
                      <a16:colId xmlns:a16="http://schemas.microsoft.com/office/drawing/2014/main" val="3031347536"/>
                    </a:ext>
                  </a:extLst>
                </a:gridCol>
                <a:gridCol w="26169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679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3381"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>
                          <a:solidFill>
                            <a:srgbClr val="006646"/>
                          </a:solidFill>
                        </a:rPr>
                        <a:t>Introduction</a:t>
                      </a:r>
                    </a:p>
                  </a:txBody>
                  <a:tcPr anchor="ctr">
                    <a:solidFill>
                      <a:srgbClr val="CEC39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Model Structure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Formulation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>
                          <a:solidFill>
                            <a:srgbClr val="CFC493"/>
                          </a:solidFill>
                        </a:rPr>
                        <a:t>Calculated Solution</a:t>
                      </a:r>
                    </a:p>
                  </a:txBody>
                  <a:tcPr anchor="ctr">
                    <a:solidFill>
                      <a:srgbClr val="00674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>
                          <a:solidFill>
                            <a:srgbClr val="CFC493"/>
                          </a:solidFill>
                        </a:rPr>
                        <a:t>Graphical Solution</a:t>
                      </a:r>
                    </a:p>
                  </a:txBody>
                  <a:tcPr anchor="ctr">
                    <a:solidFill>
                      <a:srgbClr val="0067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3381"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Refining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Sensitivity Analysis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Other Model Types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Summary</a:t>
                      </a:r>
                    </a:p>
                  </a:txBody>
                  <a:tcPr anchor="ctr">
                    <a:solidFill>
                      <a:srgbClr val="00674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Your Review</a:t>
                      </a:r>
                    </a:p>
                  </a:txBody>
                  <a:tcPr anchor="ctr">
                    <a:solidFill>
                      <a:srgbClr val="0067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984591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3092" y="748262"/>
            <a:ext cx="6533536" cy="457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9373506" y="5027875"/>
            <a:ext cx="2194113" cy="584775"/>
          </a:xfrm>
          <a:prstGeom prst="rect">
            <a:avLst/>
          </a:prstGeom>
          <a:solidFill>
            <a:srgbClr val="CEC393"/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accent1">
                    <a:lumMod val="75000"/>
                  </a:schemeClr>
                </a:solidFill>
              </a:rPr>
              <a:t>Colossus</a:t>
            </a:r>
            <a:endParaRPr 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0263941"/>
              </p:ext>
            </p:extLst>
          </p:nvPr>
        </p:nvGraphicFramePr>
        <p:xfrm>
          <a:off x="587533" y="5657997"/>
          <a:ext cx="11038410" cy="6781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44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84491">
                  <a:extLst>
                    <a:ext uri="{9D8B030D-6E8A-4147-A177-3AD203B41FA5}">
                      <a16:colId xmlns:a16="http://schemas.microsoft.com/office/drawing/2014/main" val="1806733727"/>
                    </a:ext>
                  </a:extLst>
                </a:gridCol>
                <a:gridCol w="1984491">
                  <a:extLst>
                    <a:ext uri="{9D8B030D-6E8A-4147-A177-3AD203B41FA5}">
                      <a16:colId xmlns:a16="http://schemas.microsoft.com/office/drawing/2014/main" val="3031347536"/>
                    </a:ext>
                  </a:extLst>
                </a:gridCol>
                <a:gridCol w="26169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679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>
                          <a:solidFill>
                            <a:srgbClr val="006646"/>
                          </a:solidFill>
                        </a:rPr>
                        <a:t>Introduction</a:t>
                      </a:r>
                    </a:p>
                  </a:txBody>
                  <a:tcPr anchor="ctr">
                    <a:solidFill>
                      <a:srgbClr val="CEC39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Model Structure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Formulation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>
                          <a:solidFill>
                            <a:srgbClr val="CFC493"/>
                          </a:solidFill>
                        </a:rPr>
                        <a:t>Calculated Solution</a:t>
                      </a:r>
                    </a:p>
                  </a:txBody>
                  <a:tcPr anchor="ctr">
                    <a:solidFill>
                      <a:srgbClr val="00674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>
                          <a:solidFill>
                            <a:srgbClr val="CFC493"/>
                          </a:solidFill>
                        </a:rPr>
                        <a:t>Graphical Solution</a:t>
                      </a:r>
                    </a:p>
                  </a:txBody>
                  <a:tcPr anchor="ctr">
                    <a:solidFill>
                      <a:srgbClr val="0067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3381"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Refining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Sensitivity Analysis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Other Model Types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Summary</a:t>
                      </a:r>
                    </a:p>
                  </a:txBody>
                  <a:tcPr anchor="ctr">
                    <a:solidFill>
                      <a:srgbClr val="00674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Your Review</a:t>
                      </a:r>
                    </a:p>
                  </a:txBody>
                  <a:tcPr anchor="ctr">
                    <a:solidFill>
                      <a:srgbClr val="0067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847776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9443" y="542041"/>
            <a:ext cx="6849438" cy="457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9373506" y="5027875"/>
            <a:ext cx="2194113" cy="584775"/>
          </a:xfrm>
          <a:prstGeom prst="rect">
            <a:avLst/>
          </a:prstGeom>
          <a:solidFill>
            <a:srgbClr val="CEC393"/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accent1">
                    <a:lumMod val="75000"/>
                  </a:schemeClr>
                </a:solidFill>
              </a:rPr>
              <a:t>Colossus</a:t>
            </a:r>
            <a:endParaRPr 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587533" y="5657997"/>
          <a:ext cx="11038410" cy="6781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44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84491">
                  <a:extLst>
                    <a:ext uri="{9D8B030D-6E8A-4147-A177-3AD203B41FA5}">
                      <a16:colId xmlns:a16="http://schemas.microsoft.com/office/drawing/2014/main" val="1806733727"/>
                    </a:ext>
                  </a:extLst>
                </a:gridCol>
                <a:gridCol w="1984491">
                  <a:extLst>
                    <a:ext uri="{9D8B030D-6E8A-4147-A177-3AD203B41FA5}">
                      <a16:colId xmlns:a16="http://schemas.microsoft.com/office/drawing/2014/main" val="3031347536"/>
                    </a:ext>
                  </a:extLst>
                </a:gridCol>
                <a:gridCol w="26169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679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>
                          <a:solidFill>
                            <a:srgbClr val="006646"/>
                          </a:solidFill>
                        </a:rPr>
                        <a:t>Introduction</a:t>
                      </a:r>
                    </a:p>
                  </a:txBody>
                  <a:tcPr anchor="ctr">
                    <a:solidFill>
                      <a:srgbClr val="CEC39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Model Structure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Formulation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>
                          <a:solidFill>
                            <a:srgbClr val="CFC493"/>
                          </a:solidFill>
                        </a:rPr>
                        <a:t>Calculated Solution</a:t>
                      </a:r>
                    </a:p>
                  </a:txBody>
                  <a:tcPr anchor="ctr">
                    <a:solidFill>
                      <a:srgbClr val="00674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>
                          <a:solidFill>
                            <a:srgbClr val="CFC493"/>
                          </a:solidFill>
                        </a:rPr>
                        <a:t>Graphical Solution</a:t>
                      </a:r>
                    </a:p>
                  </a:txBody>
                  <a:tcPr anchor="ctr">
                    <a:solidFill>
                      <a:srgbClr val="0067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3381"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Refining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Sensitivity Analysis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Other Model Types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Summary</a:t>
                      </a:r>
                    </a:p>
                  </a:txBody>
                  <a:tcPr anchor="ctr">
                    <a:solidFill>
                      <a:srgbClr val="00674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Your Review</a:t>
                      </a:r>
                    </a:p>
                  </a:txBody>
                  <a:tcPr anchor="ctr">
                    <a:solidFill>
                      <a:srgbClr val="0067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341316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8916" y="597371"/>
            <a:ext cx="6035644" cy="457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364797" y="4804472"/>
            <a:ext cx="6261146" cy="861774"/>
          </a:xfrm>
          <a:prstGeom prst="rect">
            <a:avLst/>
          </a:prstGeom>
          <a:solidFill>
            <a:srgbClr val="CEC393"/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accent1">
                    <a:lumMod val="75000"/>
                  </a:schemeClr>
                </a:solidFill>
              </a:rPr>
              <a:t>UNIVAC I &amp; II</a:t>
            </a:r>
          </a:p>
          <a:p>
            <a:pPr algn="ctr"/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Universal Automatic Computer</a:t>
            </a:r>
            <a:endParaRPr lang="en-US" sz="11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8024686"/>
              </p:ext>
            </p:extLst>
          </p:nvPr>
        </p:nvGraphicFramePr>
        <p:xfrm>
          <a:off x="587533" y="5801033"/>
          <a:ext cx="11038410" cy="7467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44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84491">
                  <a:extLst>
                    <a:ext uri="{9D8B030D-6E8A-4147-A177-3AD203B41FA5}">
                      <a16:colId xmlns:a16="http://schemas.microsoft.com/office/drawing/2014/main" val="1806733727"/>
                    </a:ext>
                  </a:extLst>
                </a:gridCol>
                <a:gridCol w="1984491">
                  <a:extLst>
                    <a:ext uri="{9D8B030D-6E8A-4147-A177-3AD203B41FA5}">
                      <a16:colId xmlns:a16="http://schemas.microsoft.com/office/drawing/2014/main" val="3031347536"/>
                    </a:ext>
                  </a:extLst>
                </a:gridCol>
                <a:gridCol w="26169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679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3381"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>
                          <a:solidFill>
                            <a:srgbClr val="006646"/>
                          </a:solidFill>
                        </a:rPr>
                        <a:t>Introduction</a:t>
                      </a:r>
                    </a:p>
                  </a:txBody>
                  <a:tcPr anchor="ctr">
                    <a:solidFill>
                      <a:srgbClr val="CEC39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Model Structure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Formulation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>
                          <a:solidFill>
                            <a:srgbClr val="CFC493"/>
                          </a:solidFill>
                        </a:rPr>
                        <a:t>Calculated Solution</a:t>
                      </a:r>
                    </a:p>
                  </a:txBody>
                  <a:tcPr anchor="ctr">
                    <a:solidFill>
                      <a:srgbClr val="00674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>
                          <a:solidFill>
                            <a:srgbClr val="CFC493"/>
                          </a:solidFill>
                        </a:rPr>
                        <a:t>Graphical Solution</a:t>
                      </a:r>
                    </a:p>
                  </a:txBody>
                  <a:tcPr anchor="ctr">
                    <a:solidFill>
                      <a:srgbClr val="0067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3381"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Refining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Sensitivity Analysis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Other Model Types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Summary</a:t>
                      </a:r>
                    </a:p>
                  </a:txBody>
                  <a:tcPr anchor="ctr">
                    <a:solidFill>
                      <a:srgbClr val="00674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Your Review</a:t>
                      </a:r>
                    </a:p>
                  </a:txBody>
                  <a:tcPr anchor="ctr">
                    <a:solidFill>
                      <a:srgbClr val="0067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95563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8924" y="575035"/>
            <a:ext cx="6112299" cy="457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8024686"/>
              </p:ext>
            </p:extLst>
          </p:nvPr>
        </p:nvGraphicFramePr>
        <p:xfrm>
          <a:off x="587533" y="5801033"/>
          <a:ext cx="11038410" cy="7467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44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84491">
                  <a:extLst>
                    <a:ext uri="{9D8B030D-6E8A-4147-A177-3AD203B41FA5}">
                      <a16:colId xmlns:a16="http://schemas.microsoft.com/office/drawing/2014/main" val="1806733727"/>
                    </a:ext>
                  </a:extLst>
                </a:gridCol>
                <a:gridCol w="1984491">
                  <a:extLst>
                    <a:ext uri="{9D8B030D-6E8A-4147-A177-3AD203B41FA5}">
                      <a16:colId xmlns:a16="http://schemas.microsoft.com/office/drawing/2014/main" val="3031347536"/>
                    </a:ext>
                  </a:extLst>
                </a:gridCol>
                <a:gridCol w="26169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679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3381"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>
                          <a:solidFill>
                            <a:srgbClr val="006646"/>
                          </a:solidFill>
                        </a:rPr>
                        <a:t>Introduction</a:t>
                      </a:r>
                    </a:p>
                  </a:txBody>
                  <a:tcPr anchor="ctr">
                    <a:solidFill>
                      <a:srgbClr val="CEC39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Model Structure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Formulation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>
                          <a:solidFill>
                            <a:srgbClr val="CFC493"/>
                          </a:solidFill>
                        </a:rPr>
                        <a:t>Calculated Solution</a:t>
                      </a:r>
                    </a:p>
                  </a:txBody>
                  <a:tcPr anchor="ctr">
                    <a:solidFill>
                      <a:srgbClr val="00674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>
                          <a:solidFill>
                            <a:srgbClr val="CFC493"/>
                          </a:solidFill>
                        </a:rPr>
                        <a:t>Graphical Solution</a:t>
                      </a:r>
                    </a:p>
                  </a:txBody>
                  <a:tcPr anchor="ctr">
                    <a:solidFill>
                      <a:srgbClr val="0067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3381"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Refining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Sensitivity Analysis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Other Model Types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Summary</a:t>
                      </a:r>
                    </a:p>
                  </a:txBody>
                  <a:tcPr anchor="ctr">
                    <a:solidFill>
                      <a:srgbClr val="00674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Your Review</a:t>
                      </a:r>
                    </a:p>
                  </a:txBody>
                  <a:tcPr anchor="ctr">
                    <a:solidFill>
                      <a:srgbClr val="0067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5364797" y="4804472"/>
            <a:ext cx="6261146" cy="861774"/>
          </a:xfrm>
          <a:prstGeom prst="rect">
            <a:avLst/>
          </a:prstGeom>
          <a:solidFill>
            <a:srgbClr val="CEC393"/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accent1">
                    <a:lumMod val="75000"/>
                  </a:schemeClr>
                </a:solidFill>
              </a:rPr>
              <a:t>UNIVAC I &amp; II</a:t>
            </a:r>
          </a:p>
          <a:p>
            <a:pPr algn="ctr"/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Universal Automatic Computer</a:t>
            </a:r>
            <a:endParaRPr lang="en-US" sz="11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52001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0117" y="550238"/>
            <a:ext cx="6873241" cy="457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8024686"/>
              </p:ext>
            </p:extLst>
          </p:nvPr>
        </p:nvGraphicFramePr>
        <p:xfrm>
          <a:off x="587533" y="5801033"/>
          <a:ext cx="11038410" cy="7467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44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84491">
                  <a:extLst>
                    <a:ext uri="{9D8B030D-6E8A-4147-A177-3AD203B41FA5}">
                      <a16:colId xmlns:a16="http://schemas.microsoft.com/office/drawing/2014/main" val="1806733727"/>
                    </a:ext>
                  </a:extLst>
                </a:gridCol>
                <a:gridCol w="1984491">
                  <a:extLst>
                    <a:ext uri="{9D8B030D-6E8A-4147-A177-3AD203B41FA5}">
                      <a16:colId xmlns:a16="http://schemas.microsoft.com/office/drawing/2014/main" val="3031347536"/>
                    </a:ext>
                  </a:extLst>
                </a:gridCol>
                <a:gridCol w="26169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679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3381"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>
                          <a:solidFill>
                            <a:srgbClr val="006646"/>
                          </a:solidFill>
                        </a:rPr>
                        <a:t>Introduction</a:t>
                      </a:r>
                    </a:p>
                  </a:txBody>
                  <a:tcPr anchor="ctr">
                    <a:solidFill>
                      <a:srgbClr val="CEC39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Model Structure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Formulation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>
                          <a:solidFill>
                            <a:srgbClr val="CFC493"/>
                          </a:solidFill>
                        </a:rPr>
                        <a:t>Calculated Solution</a:t>
                      </a:r>
                    </a:p>
                  </a:txBody>
                  <a:tcPr anchor="ctr">
                    <a:solidFill>
                      <a:srgbClr val="00674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>
                          <a:solidFill>
                            <a:srgbClr val="CFC493"/>
                          </a:solidFill>
                        </a:rPr>
                        <a:t>Graphical Solution</a:t>
                      </a:r>
                    </a:p>
                  </a:txBody>
                  <a:tcPr anchor="ctr">
                    <a:solidFill>
                      <a:srgbClr val="0067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3381"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Refining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Sensitivity Analysis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Other Model Types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Summary</a:t>
                      </a:r>
                    </a:p>
                  </a:txBody>
                  <a:tcPr anchor="ctr">
                    <a:solidFill>
                      <a:srgbClr val="00674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Your Review</a:t>
                      </a:r>
                    </a:p>
                  </a:txBody>
                  <a:tcPr anchor="ctr">
                    <a:solidFill>
                      <a:srgbClr val="0067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5364797" y="4804472"/>
            <a:ext cx="6261146" cy="861774"/>
          </a:xfrm>
          <a:prstGeom prst="rect">
            <a:avLst/>
          </a:prstGeom>
          <a:solidFill>
            <a:srgbClr val="CEC393"/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accent1">
                    <a:lumMod val="75000"/>
                  </a:schemeClr>
                </a:solidFill>
              </a:rPr>
              <a:t>UNIVAC I &amp; II</a:t>
            </a:r>
          </a:p>
          <a:p>
            <a:pPr algn="ctr"/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Universal Automatic Computer</a:t>
            </a:r>
            <a:endParaRPr lang="en-US" sz="11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77315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1889" y="457200"/>
            <a:ext cx="7098632" cy="457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8024686"/>
              </p:ext>
            </p:extLst>
          </p:nvPr>
        </p:nvGraphicFramePr>
        <p:xfrm>
          <a:off x="587533" y="5801033"/>
          <a:ext cx="11038410" cy="7467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44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84491">
                  <a:extLst>
                    <a:ext uri="{9D8B030D-6E8A-4147-A177-3AD203B41FA5}">
                      <a16:colId xmlns:a16="http://schemas.microsoft.com/office/drawing/2014/main" val="1806733727"/>
                    </a:ext>
                  </a:extLst>
                </a:gridCol>
                <a:gridCol w="1984491">
                  <a:extLst>
                    <a:ext uri="{9D8B030D-6E8A-4147-A177-3AD203B41FA5}">
                      <a16:colId xmlns:a16="http://schemas.microsoft.com/office/drawing/2014/main" val="3031347536"/>
                    </a:ext>
                  </a:extLst>
                </a:gridCol>
                <a:gridCol w="26169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679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3381"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>
                          <a:solidFill>
                            <a:srgbClr val="006646"/>
                          </a:solidFill>
                        </a:rPr>
                        <a:t>Introduction</a:t>
                      </a:r>
                    </a:p>
                  </a:txBody>
                  <a:tcPr anchor="ctr">
                    <a:solidFill>
                      <a:srgbClr val="CEC39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Model Structure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Formulation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>
                          <a:solidFill>
                            <a:srgbClr val="CFC493"/>
                          </a:solidFill>
                        </a:rPr>
                        <a:t>Calculated Solution</a:t>
                      </a:r>
                    </a:p>
                  </a:txBody>
                  <a:tcPr anchor="ctr">
                    <a:solidFill>
                      <a:srgbClr val="00674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>
                          <a:solidFill>
                            <a:srgbClr val="CFC493"/>
                          </a:solidFill>
                        </a:rPr>
                        <a:t>Graphical Solution</a:t>
                      </a:r>
                    </a:p>
                  </a:txBody>
                  <a:tcPr anchor="ctr">
                    <a:solidFill>
                      <a:srgbClr val="0067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3381"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Refining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Sensitivity Analysis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Other Model Types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Summary</a:t>
                      </a:r>
                    </a:p>
                  </a:txBody>
                  <a:tcPr anchor="ctr">
                    <a:solidFill>
                      <a:srgbClr val="00674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Your Review</a:t>
                      </a:r>
                    </a:p>
                  </a:txBody>
                  <a:tcPr anchor="ctr">
                    <a:solidFill>
                      <a:srgbClr val="0067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5364797" y="4804472"/>
            <a:ext cx="6261146" cy="861774"/>
          </a:xfrm>
          <a:prstGeom prst="rect">
            <a:avLst/>
          </a:prstGeom>
          <a:solidFill>
            <a:srgbClr val="CEC393"/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accent1">
                    <a:lumMod val="75000"/>
                  </a:schemeClr>
                </a:solidFill>
              </a:rPr>
              <a:t>UNIVAC I &amp; II</a:t>
            </a:r>
          </a:p>
          <a:p>
            <a:pPr algn="ctr"/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Universal Automatic Computer</a:t>
            </a:r>
            <a:endParaRPr lang="en-US" sz="11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46519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1781" y="541510"/>
            <a:ext cx="5846547" cy="457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8024686"/>
              </p:ext>
            </p:extLst>
          </p:nvPr>
        </p:nvGraphicFramePr>
        <p:xfrm>
          <a:off x="587533" y="5801033"/>
          <a:ext cx="11038410" cy="7467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44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84491">
                  <a:extLst>
                    <a:ext uri="{9D8B030D-6E8A-4147-A177-3AD203B41FA5}">
                      <a16:colId xmlns:a16="http://schemas.microsoft.com/office/drawing/2014/main" val="1806733727"/>
                    </a:ext>
                  </a:extLst>
                </a:gridCol>
                <a:gridCol w="1984491">
                  <a:extLst>
                    <a:ext uri="{9D8B030D-6E8A-4147-A177-3AD203B41FA5}">
                      <a16:colId xmlns:a16="http://schemas.microsoft.com/office/drawing/2014/main" val="3031347536"/>
                    </a:ext>
                  </a:extLst>
                </a:gridCol>
                <a:gridCol w="26169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679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3381"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>
                          <a:solidFill>
                            <a:srgbClr val="006646"/>
                          </a:solidFill>
                        </a:rPr>
                        <a:t>Introduction</a:t>
                      </a:r>
                    </a:p>
                  </a:txBody>
                  <a:tcPr anchor="ctr">
                    <a:solidFill>
                      <a:srgbClr val="CEC39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Model Structure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Formulation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>
                          <a:solidFill>
                            <a:srgbClr val="CFC493"/>
                          </a:solidFill>
                        </a:rPr>
                        <a:t>Calculated Solution</a:t>
                      </a:r>
                    </a:p>
                  </a:txBody>
                  <a:tcPr anchor="ctr">
                    <a:solidFill>
                      <a:srgbClr val="00674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>
                          <a:solidFill>
                            <a:srgbClr val="CFC493"/>
                          </a:solidFill>
                        </a:rPr>
                        <a:t>Graphical Solution</a:t>
                      </a:r>
                    </a:p>
                  </a:txBody>
                  <a:tcPr anchor="ctr">
                    <a:solidFill>
                      <a:srgbClr val="0067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3381"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Refining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Sensitivity Analysis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Other Model Types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Summary</a:t>
                      </a:r>
                    </a:p>
                  </a:txBody>
                  <a:tcPr anchor="ctr">
                    <a:solidFill>
                      <a:srgbClr val="00674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Your Review</a:t>
                      </a:r>
                    </a:p>
                  </a:txBody>
                  <a:tcPr anchor="ctr">
                    <a:solidFill>
                      <a:srgbClr val="0067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5364797" y="4804472"/>
            <a:ext cx="6261146" cy="861774"/>
          </a:xfrm>
          <a:prstGeom prst="rect">
            <a:avLst/>
          </a:prstGeom>
          <a:solidFill>
            <a:srgbClr val="CEC393"/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accent1">
                    <a:lumMod val="75000"/>
                  </a:schemeClr>
                </a:solidFill>
              </a:rPr>
              <a:t>UNIVAC I &amp; II</a:t>
            </a:r>
          </a:p>
          <a:p>
            <a:pPr algn="ctr"/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Universal Automatic Computer</a:t>
            </a:r>
            <a:endParaRPr lang="en-US" sz="11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62032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>
          <a:xfrm>
            <a:off x="2209800" y="398583"/>
            <a:ext cx="7772400" cy="685800"/>
          </a:xfrm>
        </p:spPr>
        <p:txBody>
          <a:bodyPr/>
          <a:lstStyle/>
          <a:p>
            <a:r>
              <a:rPr lang="en-US" dirty="0"/>
              <a:t>Kinds of Optimization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99854" y="1429062"/>
            <a:ext cx="8552793" cy="398646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000" b="1" dirty="0"/>
              <a:t>Linear Optimization</a:t>
            </a:r>
          </a:p>
          <a:p>
            <a:pPr>
              <a:lnSpc>
                <a:spcPct val="90000"/>
              </a:lnSpc>
            </a:pPr>
            <a:r>
              <a:rPr lang="en-US" sz="2000" b="1" dirty="0"/>
              <a:t>Integer Optimization</a:t>
            </a:r>
          </a:p>
          <a:p>
            <a:pPr>
              <a:lnSpc>
                <a:spcPct val="90000"/>
              </a:lnSpc>
            </a:pPr>
            <a:r>
              <a:rPr lang="en-US" sz="2000" b="1" dirty="0"/>
              <a:t>Mixed Integer Optimization</a:t>
            </a:r>
          </a:p>
          <a:p>
            <a:pPr>
              <a:lnSpc>
                <a:spcPct val="90000"/>
              </a:lnSpc>
            </a:pPr>
            <a:r>
              <a:rPr lang="en-US" sz="2000" b="1" dirty="0"/>
              <a:t>Goal Optimization</a:t>
            </a:r>
          </a:p>
          <a:p>
            <a:pPr>
              <a:lnSpc>
                <a:spcPct val="90000"/>
              </a:lnSpc>
            </a:pPr>
            <a:r>
              <a:rPr lang="en-US" sz="2000" b="1" dirty="0"/>
              <a:t>Network Optimization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433819"/>
              </p:ext>
            </p:extLst>
          </p:nvPr>
        </p:nvGraphicFramePr>
        <p:xfrm>
          <a:off x="587533" y="5801033"/>
          <a:ext cx="11038410" cy="7467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44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84491">
                  <a:extLst>
                    <a:ext uri="{9D8B030D-6E8A-4147-A177-3AD203B41FA5}">
                      <a16:colId xmlns:a16="http://schemas.microsoft.com/office/drawing/2014/main" val="1806733727"/>
                    </a:ext>
                  </a:extLst>
                </a:gridCol>
                <a:gridCol w="1984491">
                  <a:extLst>
                    <a:ext uri="{9D8B030D-6E8A-4147-A177-3AD203B41FA5}">
                      <a16:colId xmlns:a16="http://schemas.microsoft.com/office/drawing/2014/main" val="3031347536"/>
                    </a:ext>
                  </a:extLst>
                </a:gridCol>
                <a:gridCol w="26169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679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3381"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>
                          <a:solidFill>
                            <a:srgbClr val="006646"/>
                          </a:solidFill>
                        </a:rPr>
                        <a:t>Introduction</a:t>
                      </a:r>
                    </a:p>
                  </a:txBody>
                  <a:tcPr anchor="ctr">
                    <a:solidFill>
                      <a:srgbClr val="CEC39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Model Structure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Formulation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>
                          <a:solidFill>
                            <a:srgbClr val="CFC493"/>
                          </a:solidFill>
                        </a:rPr>
                        <a:t>Calculated Solution</a:t>
                      </a:r>
                    </a:p>
                  </a:txBody>
                  <a:tcPr anchor="ctr">
                    <a:solidFill>
                      <a:srgbClr val="00674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>
                          <a:solidFill>
                            <a:srgbClr val="CFC493"/>
                          </a:solidFill>
                        </a:rPr>
                        <a:t>Graphical Solution</a:t>
                      </a:r>
                    </a:p>
                  </a:txBody>
                  <a:tcPr anchor="ctr">
                    <a:solidFill>
                      <a:srgbClr val="0067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3381"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Refining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Sensitivity Analysis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Other Model Types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Summary</a:t>
                      </a:r>
                    </a:p>
                  </a:txBody>
                  <a:tcPr anchor="ctr">
                    <a:solidFill>
                      <a:srgbClr val="00674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Your Review</a:t>
                      </a:r>
                    </a:p>
                  </a:txBody>
                  <a:tcPr anchor="ctr">
                    <a:solidFill>
                      <a:srgbClr val="0067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429729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63168" y="1776664"/>
            <a:ext cx="10363200" cy="1828800"/>
          </a:xfrm>
        </p:spPr>
        <p:txBody>
          <a:bodyPr/>
          <a:lstStyle/>
          <a:p>
            <a:br>
              <a:rPr lang="en-US" dirty="0"/>
            </a:br>
            <a:r>
              <a:rPr lang="en-US" dirty="0"/>
              <a:t>Math Optimization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Dr. Ronald K. Satterfield</a:t>
            </a:r>
          </a:p>
          <a:p>
            <a:r>
              <a:rPr lang="en-US" dirty="0"/>
              <a:t>Muma College of Business</a:t>
            </a:r>
          </a:p>
          <a:p>
            <a:r>
              <a:rPr lang="en-US" dirty="0"/>
              <a:t>University of South Florida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793067" y="4951534"/>
            <a:ext cx="75333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b="1" dirty="0">
                <a:solidFill>
                  <a:srgbClr val="006747"/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latin typeface="+mj-lt"/>
                <a:ea typeface="+mj-ea"/>
                <a:cs typeface="+mj-cs"/>
              </a:rPr>
              <a:t>Getting the Most for the Least</a:t>
            </a:r>
          </a:p>
          <a:p>
            <a:pPr algn="r"/>
            <a:r>
              <a:rPr lang="en-US" sz="2800" b="1" dirty="0">
                <a:solidFill>
                  <a:srgbClr val="006747"/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latin typeface="+mj-lt"/>
                <a:ea typeface="+mj-ea"/>
                <a:cs typeface="+mj-cs"/>
              </a:rPr>
              <a:t>Or the Least for the Most</a:t>
            </a:r>
          </a:p>
        </p:txBody>
      </p:sp>
    </p:spTree>
    <p:extLst>
      <p:ext uri="{BB962C8B-B14F-4D97-AF65-F5344CB8AC3E}">
        <p14:creationId xmlns:p14="http://schemas.microsoft.com/office/powerpoint/2010/main" val="20019360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>
          <a:xfrm>
            <a:off x="2209800" y="398583"/>
            <a:ext cx="7772400" cy="685800"/>
          </a:xfrm>
        </p:spPr>
        <p:txBody>
          <a:bodyPr/>
          <a:lstStyle/>
          <a:p>
            <a:r>
              <a:rPr lang="en-US" dirty="0"/>
              <a:t>Uses for Optimization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99854" y="1429062"/>
            <a:ext cx="8552793" cy="465521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000" b="1" dirty="0"/>
              <a:t>Resource Allocation</a:t>
            </a:r>
          </a:p>
          <a:p>
            <a:pPr>
              <a:lnSpc>
                <a:spcPct val="90000"/>
              </a:lnSpc>
            </a:pPr>
            <a:r>
              <a:rPr lang="en-US" sz="2000" b="1" dirty="0"/>
              <a:t>Workforce Scheduling</a:t>
            </a:r>
          </a:p>
          <a:p>
            <a:pPr>
              <a:lnSpc>
                <a:spcPct val="90000"/>
              </a:lnSpc>
            </a:pPr>
            <a:r>
              <a:rPr lang="en-US" sz="2000" b="1" dirty="0"/>
              <a:t>Master Production Scheduling</a:t>
            </a:r>
          </a:p>
          <a:p>
            <a:pPr>
              <a:lnSpc>
                <a:spcPct val="90000"/>
              </a:lnSpc>
            </a:pPr>
            <a:r>
              <a:rPr lang="en-US" sz="2000" b="1" dirty="0"/>
              <a:t>Inventory Planning</a:t>
            </a:r>
          </a:p>
          <a:p>
            <a:pPr>
              <a:lnSpc>
                <a:spcPct val="90000"/>
              </a:lnSpc>
            </a:pPr>
            <a:r>
              <a:rPr lang="en-US" sz="2000" b="1" dirty="0"/>
              <a:t>Warehouse Location</a:t>
            </a:r>
          </a:p>
          <a:p>
            <a:pPr>
              <a:lnSpc>
                <a:spcPct val="90000"/>
              </a:lnSpc>
            </a:pPr>
            <a:r>
              <a:rPr lang="en-US" sz="2000" b="1" dirty="0"/>
              <a:t>Truck Routing</a:t>
            </a:r>
          </a:p>
          <a:p>
            <a:pPr>
              <a:lnSpc>
                <a:spcPct val="90000"/>
              </a:lnSpc>
            </a:pPr>
            <a:r>
              <a:rPr lang="en-US" sz="2000" b="1" dirty="0"/>
              <a:t>Airline Scheduling</a:t>
            </a:r>
          </a:p>
          <a:p>
            <a:pPr>
              <a:lnSpc>
                <a:spcPct val="90000"/>
              </a:lnSpc>
            </a:pPr>
            <a:r>
              <a:rPr lang="en-US" sz="2000" b="1" dirty="0"/>
              <a:t>Product Blending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433819"/>
              </p:ext>
            </p:extLst>
          </p:nvPr>
        </p:nvGraphicFramePr>
        <p:xfrm>
          <a:off x="587533" y="5801033"/>
          <a:ext cx="11038410" cy="7467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44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84491">
                  <a:extLst>
                    <a:ext uri="{9D8B030D-6E8A-4147-A177-3AD203B41FA5}">
                      <a16:colId xmlns:a16="http://schemas.microsoft.com/office/drawing/2014/main" val="1806733727"/>
                    </a:ext>
                  </a:extLst>
                </a:gridCol>
                <a:gridCol w="1984491">
                  <a:extLst>
                    <a:ext uri="{9D8B030D-6E8A-4147-A177-3AD203B41FA5}">
                      <a16:colId xmlns:a16="http://schemas.microsoft.com/office/drawing/2014/main" val="3031347536"/>
                    </a:ext>
                  </a:extLst>
                </a:gridCol>
                <a:gridCol w="26169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679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3381"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>
                          <a:solidFill>
                            <a:srgbClr val="006646"/>
                          </a:solidFill>
                        </a:rPr>
                        <a:t>Introduction</a:t>
                      </a:r>
                    </a:p>
                  </a:txBody>
                  <a:tcPr anchor="ctr">
                    <a:solidFill>
                      <a:srgbClr val="CEC39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Model Structure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Formulation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>
                          <a:solidFill>
                            <a:srgbClr val="CFC493"/>
                          </a:solidFill>
                        </a:rPr>
                        <a:t>Calculated Solution</a:t>
                      </a:r>
                    </a:p>
                  </a:txBody>
                  <a:tcPr anchor="ctr">
                    <a:solidFill>
                      <a:srgbClr val="00674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>
                          <a:solidFill>
                            <a:srgbClr val="CFC493"/>
                          </a:solidFill>
                        </a:rPr>
                        <a:t>Graphical Solution</a:t>
                      </a:r>
                    </a:p>
                  </a:txBody>
                  <a:tcPr anchor="ctr">
                    <a:solidFill>
                      <a:srgbClr val="0067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3381"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Refining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Sensitivity Analysis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Other Model Types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Summary</a:t>
                      </a:r>
                    </a:p>
                  </a:txBody>
                  <a:tcPr anchor="ctr">
                    <a:solidFill>
                      <a:srgbClr val="00674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Your Review</a:t>
                      </a:r>
                    </a:p>
                  </a:txBody>
                  <a:tcPr anchor="ctr">
                    <a:solidFill>
                      <a:srgbClr val="0067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492912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>
          <a:xfrm>
            <a:off x="2209800" y="398583"/>
            <a:ext cx="7772400" cy="685800"/>
          </a:xfrm>
        </p:spPr>
        <p:txBody>
          <a:bodyPr/>
          <a:lstStyle/>
          <a:p>
            <a:r>
              <a:rPr lang="en-US" dirty="0"/>
              <a:t>What is Solver?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99854" y="1429062"/>
            <a:ext cx="8552793" cy="465521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000" b="1" dirty="0"/>
              <a:t>Third-Party Add-In with Excel</a:t>
            </a:r>
          </a:p>
          <a:p>
            <a:pPr>
              <a:lnSpc>
                <a:spcPct val="90000"/>
              </a:lnSpc>
            </a:pPr>
            <a:r>
              <a:rPr lang="en-US" sz="2000" b="1" dirty="0"/>
              <a:t>All Excel Installations Have It</a:t>
            </a:r>
          </a:p>
          <a:p>
            <a:pPr>
              <a:lnSpc>
                <a:spcPct val="90000"/>
              </a:lnSpc>
            </a:pPr>
            <a:r>
              <a:rPr lang="en-US" sz="2000" b="1" dirty="0"/>
              <a:t>Basic Version</a:t>
            </a:r>
          </a:p>
          <a:p>
            <a:pPr>
              <a:lnSpc>
                <a:spcPct val="90000"/>
              </a:lnSpc>
            </a:pPr>
            <a:r>
              <a:rPr lang="en-US" sz="2000" b="1" dirty="0"/>
              <a:t>Fuller Version for Purchase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433819"/>
              </p:ext>
            </p:extLst>
          </p:nvPr>
        </p:nvGraphicFramePr>
        <p:xfrm>
          <a:off x="587533" y="5801033"/>
          <a:ext cx="11038410" cy="7467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44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84491">
                  <a:extLst>
                    <a:ext uri="{9D8B030D-6E8A-4147-A177-3AD203B41FA5}">
                      <a16:colId xmlns:a16="http://schemas.microsoft.com/office/drawing/2014/main" val="1806733727"/>
                    </a:ext>
                  </a:extLst>
                </a:gridCol>
                <a:gridCol w="1984491">
                  <a:extLst>
                    <a:ext uri="{9D8B030D-6E8A-4147-A177-3AD203B41FA5}">
                      <a16:colId xmlns:a16="http://schemas.microsoft.com/office/drawing/2014/main" val="3031347536"/>
                    </a:ext>
                  </a:extLst>
                </a:gridCol>
                <a:gridCol w="26169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679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3381"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>
                          <a:solidFill>
                            <a:srgbClr val="006646"/>
                          </a:solidFill>
                        </a:rPr>
                        <a:t>Introduction</a:t>
                      </a:r>
                    </a:p>
                  </a:txBody>
                  <a:tcPr anchor="ctr">
                    <a:solidFill>
                      <a:srgbClr val="CEC39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Model Structure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Formulation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>
                          <a:solidFill>
                            <a:srgbClr val="CFC493"/>
                          </a:solidFill>
                        </a:rPr>
                        <a:t>Calculated Solution</a:t>
                      </a:r>
                    </a:p>
                  </a:txBody>
                  <a:tcPr anchor="ctr">
                    <a:solidFill>
                      <a:srgbClr val="00674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>
                          <a:solidFill>
                            <a:srgbClr val="CFC493"/>
                          </a:solidFill>
                        </a:rPr>
                        <a:t>Graphical Solution</a:t>
                      </a:r>
                    </a:p>
                  </a:txBody>
                  <a:tcPr anchor="ctr">
                    <a:solidFill>
                      <a:srgbClr val="0067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3381"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Refining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Sensitivity Analysis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Other Model Types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Summary</a:t>
                      </a:r>
                    </a:p>
                  </a:txBody>
                  <a:tcPr anchor="ctr">
                    <a:solidFill>
                      <a:srgbClr val="00674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Your Review</a:t>
                      </a:r>
                    </a:p>
                  </a:txBody>
                  <a:tcPr anchor="ctr">
                    <a:solidFill>
                      <a:srgbClr val="0067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457697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>
          <a:xfrm>
            <a:off x="2209800" y="398583"/>
            <a:ext cx="7772400" cy="685800"/>
          </a:xfrm>
        </p:spPr>
        <p:txBody>
          <a:bodyPr/>
          <a:lstStyle/>
          <a:p>
            <a:r>
              <a:rPr lang="en-US" dirty="0"/>
              <a:t>A Mathematical Model</a:t>
            </a:r>
          </a:p>
        </p:txBody>
      </p:sp>
      <p:sp>
        <p:nvSpPr>
          <p:cNvPr id="6" name="Rectangle 13"/>
          <p:cNvSpPr>
            <a:spLocks noChangeArrowheads="1"/>
          </p:cNvSpPr>
          <p:nvPr/>
        </p:nvSpPr>
        <p:spPr bwMode="auto">
          <a:xfrm>
            <a:off x="1676400" y="1524000"/>
            <a:ext cx="8839200" cy="44958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7" name="Object 4"/>
          <p:cNvGraphicFramePr>
            <a:graphicFrameLocks noChangeAspect="1"/>
          </p:cNvGraphicFramePr>
          <p:nvPr/>
        </p:nvGraphicFramePr>
        <p:xfrm>
          <a:off x="1738314" y="1524000"/>
          <a:ext cx="8791575" cy="1022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2" name="Equation" r:id="rId4" imgW="4012920" imgH="469800" progId="Equation.3">
                  <p:embed/>
                </p:oleObj>
              </mc:Choice>
              <mc:Fallback>
                <p:oleObj name="Equation" r:id="rId4" imgW="4012920" imgH="469800" progId="Equation.3">
                  <p:embed/>
                  <p:pic>
                    <p:nvPicPr>
                      <p:cNvPr id="5124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38314" y="1524000"/>
                        <a:ext cx="8791575" cy="10223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6"/>
          <p:cNvGraphicFramePr>
            <a:graphicFrameLocks noChangeAspect="1"/>
          </p:cNvGraphicFramePr>
          <p:nvPr/>
        </p:nvGraphicFramePr>
        <p:xfrm>
          <a:off x="2667000" y="3429001"/>
          <a:ext cx="3200400" cy="703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3" r:id="rId6" imgW="1955800" imgH="431800" progId="Equation.3">
                  <p:embed/>
                </p:oleObj>
              </mc:Choice>
              <mc:Fallback>
                <p:oleObj r:id="rId6" imgW="1955800" imgH="431800" progId="Equation.3">
                  <p:embed/>
                  <p:pic>
                    <p:nvPicPr>
                      <p:cNvPr id="5126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7000" y="3429001"/>
                        <a:ext cx="3200400" cy="7032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/>
        </p:nvGraphicFramePr>
        <p:xfrm>
          <a:off x="2667000" y="4267200"/>
          <a:ext cx="3505200" cy="565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4" r:id="rId8" imgW="1409700" imgH="228600" progId="Equation.3">
                  <p:embed/>
                </p:oleObj>
              </mc:Choice>
              <mc:Fallback>
                <p:oleObj r:id="rId8" imgW="1409700" imgH="228600" progId="Equation.3">
                  <p:embed/>
                  <p:pic>
                    <p:nvPicPr>
                      <p:cNvPr id="5128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7000" y="4267200"/>
                        <a:ext cx="3505200" cy="5651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10"/>
          <p:cNvGraphicFramePr>
            <a:graphicFrameLocks noChangeAspect="1"/>
          </p:cNvGraphicFramePr>
          <p:nvPr/>
        </p:nvGraphicFramePr>
        <p:xfrm>
          <a:off x="2667000" y="5257801"/>
          <a:ext cx="3886200" cy="530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5" r:id="rId10" imgW="1676400" imgH="228600" progId="Equation.3">
                  <p:embed/>
                </p:oleObj>
              </mc:Choice>
              <mc:Fallback>
                <p:oleObj r:id="rId10" imgW="1676400" imgH="228600" progId="Equation.3">
                  <p:embed/>
                  <p:pic>
                    <p:nvPicPr>
                      <p:cNvPr id="513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7000" y="5257801"/>
                        <a:ext cx="3886200" cy="5302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tangle 12"/>
          <p:cNvSpPr>
            <a:spLocks noChangeArrowheads="1"/>
          </p:cNvSpPr>
          <p:nvPr/>
        </p:nvSpPr>
        <p:spPr bwMode="auto">
          <a:xfrm>
            <a:off x="2514600" y="2667001"/>
            <a:ext cx="16002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sz="2000" b="1">
                <a:cs typeface="Times New Roman" pitchFamily="18" charset="0"/>
              </a:rPr>
              <a:t>Subject to:</a:t>
            </a:r>
            <a:r>
              <a:rPr lang="en-US" sz="2000"/>
              <a:t> </a:t>
            </a:r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4495323"/>
              </p:ext>
            </p:extLst>
          </p:nvPr>
        </p:nvGraphicFramePr>
        <p:xfrm>
          <a:off x="587533" y="5801033"/>
          <a:ext cx="11038410" cy="7467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44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84491">
                  <a:extLst>
                    <a:ext uri="{9D8B030D-6E8A-4147-A177-3AD203B41FA5}">
                      <a16:colId xmlns:a16="http://schemas.microsoft.com/office/drawing/2014/main" val="1806733727"/>
                    </a:ext>
                  </a:extLst>
                </a:gridCol>
                <a:gridCol w="1984491">
                  <a:extLst>
                    <a:ext uri="{9D8B030D-6E8A-4147-A177-3AD203B41FA5}">
                      <a16:colId xmlns:a16="http://schemas.microsoft.com/office/drawing/2014/main" val="3031347536"/>
                    </a:ext>
                  </a:extLst>
                </a:gridCol>
                <a:gridCol w="26169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679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3381"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>
                          <a:solidFill>
                            <a:srgbClr val="CEC393"/>
                          </a:solidFill>
                        </a:rPr>
                        <a:t>Introduction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baseline="0" dirty="0">
                          <a:solidFill>
                            <a:srgbClr val="006646"/>
                          </a:solidFill>
                          <a:latin typeface="+mn-lt"/>
                          <a:ea typeface="+mn-ea"/>
                          <a:cs typeface="+mn-cs"/>
                        </a:rPr>
                        <a:t>Model Structure</a:t>
                      </a:r>
                    </a:p>
                  </a:txBody>
                  <a:tcPr anchor="ctr">
                    <a:solidFill>
                      <a:srgbClr val="CEC39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Formulation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>
                          <a:solidFill>
                            <a:srgbClr val="CFC493"/>
                          </a:solidFill>
                        </a:rPr>
                        <a:t>Calculated Solution</a:t>
                      </a:r>
                    </a:p>
                  </a:txBody>
                  <a:tcPr anchor="ctr">
                    <a:solidFill>
                      <a:srgbClr val="00674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>
                          <a:solidFill>
                            <a:srgbClr val="CFC493"/>
                          </a:solidFill>
                        </a:rPr>
                        <a:t>Graphical Solution</a:t>
                      </a:r>
                    </a:p>
                  </a:txBody>
                  <a:tcPr anchor="ctr">
                    <a:solidFill>
                      <a:srgbClr val="0067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3381"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Refining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Sensitivity Analysis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Other Model Types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Summary</a:t>
                      </a:r>
                    </a:p>
                  </a:txBody>
                  <a:tcPr anchor="ctr">
                    <a:solidFill>
                      <a:srgbClr val="00674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Your Review</a:t>
                      </a:r>
                    </a:p>
                  </a:txBody>
                  <a:tcPr anchor="ctr">
                    <a:solidFill>
                      <a:srgbClr val="0067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568710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>
          <a:xfrm>
            <a:off x="2209800" y="398583"/>
            <a:ext cx="7772400" cy="685800"/>
          </a:xfrm>
        </p:spPr>
        <p:txBody>
          <a:bodyPr/>
          <a:lstStyle/>
          <a:p>
            <a:r>
              <a:rPr lang="en-US" dirty="0"/>
              <a:t>A Mathematical Model</a:t>
            </a:r>
          </a:p>
        </p:txBody>
      </p:sp>
      <p:sp>
        <p:nvSpPr>
          <p:cNvPr id="12" name="Rectangle 4"/>
          <p:cNvSpPr>
            <a:spLocks noChangeArrowheads="1"/>
          </p:cNvSpPr>
          <p:nvPr/>
        </p:nvSpPr>
        <p:spPr bwMode="auto">
          <a:xfrm>
            <a:off x="2265219" y="2376054"/>
            <a:ext cx="248602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b="1" dirty="0">
                <a:cs typeface="Times New Roman" pitchFamily="18" charset="0"/>
              </a:rPr>
              <a:t>Subject To:             </a:t>
            </a:r>
          </a:p>
        </p:txBody>
      </p:sp>
      <p:graphicFrame>
        <p:nvGraphicFramePr>
          <p:cNvPr id="13" name="Object 3"/>
          <p:cNvGraphicFramePr>
            <a:graphicFrameLocks noChangeAspect="1"/>
          </p:cNvGraphicFramePr>
          <p:nvPr/>
        </p:nvGraphicFramePr>
        <p:xfrm>
          <a:off x="2223654" y="1184565"/>
          <a:ext cx="7543800" cy="1274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9" r:id="rId4" imgW="1371600" imgH="228600" progId="Equation.3">
                  <p:embed/>
                </p:oleObj>
              </mc:Choice>
              <mc:Fallback>
                <p:oleObj r:id="rId4" imgW="1371600" imgH="228600" progId="Equation.3">
                  <p:embed/>
                  <p:pic>
                    <p:nvPicPr>
                      <p:cNvPr id="8195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23654" y="1184565"/>
                        <a:ext cx="7543800" cy="12747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5"/>
          <p:cNvGraphicFramePr>
            <a:graphicFrameLocks noChangeAspect="1"/>
          </p:cNvGraphicFramePr>
          <p:nvPr/>
        </p:nvGraphicFramePr>
        <p:xfrm>
          <a:off x="2403763" y="2957945"/>
          <a:ext cx="5638800" cy="1187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0" r:id="rId6" imgW="1040948" imgH="215806" progId="Equation.3">
                  <p:embed/>
                </p:oleObj>
              </mc:Choice>
              <mc:Fallback>
                <p:oleObj r:id="rId6" imgW="1040948" imgH="215806" progId="Equation.3">
                  <p:embed/>
                  <p:pic>
                    <p:nvPicPr>
                      <p:cNvPr id="8197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03763" y="2957945"/>
                        <a:ext cx="5638800" cy="1187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7"/>
          <p:cNvGraphicFramePr>
            <a:graphicFrameLocks noChangeAspect="1"/>
          </p:cNvGraphicFramePr>
          <p:nvPr/>
        </p:nvGraphicFramePr>
        <p:xfrm>
          <a:off x="2334491" y="4170219"/>
          <a:ext cx="6324600" cy="1147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1" r:id="rId8" imgW="1205977" imgH="215806" progId="Equation.3">
                  <p:embed/>
                </p:oleObj>
              </mc:Choice>
              <mc:Fallback>
                <p:oleObj r:id="rId8" imgW="1205977" imgH="215806" progId="Equation.3">
                  <p:embed/>
                  <p:pic>
                    <p:nvPicPr>
                      <p:cNvPr id="8199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34491" y="4170219"/>
                        <a:ext cx="6324600" cy="11477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8630982"/>
              </p:ext>
            </p:extLst>
          </p:nvPr>
        </p:nvGraphicFramePr>
        <p:xfrm>
          <a:off x="587533" y="5801033"/>
          <a:ext cx="11038410" cy="7467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44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84491">
                  <a:extLst>
                    <a:ext uri="{9D8B030D-6E8A-4147-A177-3AD203B41FA5}">
                      <a16:colId xmlns:a16="http://schemas.microsoft.com/office/drawing/2014/main" val="1806733727"/>
                    </a:ext>
                  </a:extLst>
                </a:gridCol>
                <a:gridCol w="1984491">
                  <a:extLst>
                    <a:ext uri="{9D8B030D-6E8A-4147-A177-3AD203B41FA5}">
                      <a16:colId xmlns:a16="http://schemas.microsoft.com/office/drawing/2014/main" val="3031347536"/>
                    </a:ext>
                  </a:extLst>
                </a:gridCol>
                <a:gridCol w="26169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679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3381"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>
                          <a:solidFill>
                            <a:srgbClr val="CEC393"/>
                          </a:solidFill>
                        </a:rPr>
                        <a:t>Introduction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baseline="0" dirty="0">
                          <a:solidFill>
                            <a:srgbClr val="006646"/>
                          </a:solidFill>
                          <a:latin typeface="+mn-lt"/>
                          <a:ea typeface="+mn-ea"/>
                          <a:cs typeface="+mn-cs"/>
                        </a:rPr>
                        <a:t>Model Structure</a:t>
                      </a:r>
                    </a:p>
                  </a:txBody>
                  <a:tcPr anchor="ctr">
                    <a:solidFill>
                      <a:srgbClr val="CEC39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Formulation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>
                          <a:solidFill>
                            <a:srgbClr val="CFC493"/>
                          </a:solidFill>
                        </a:rPr>
                        <a:t>Calculated Solution</a:t>
                      </a:r>
                    </a:p>
                  </a:txBody>
                  <a:tcPr anchor="ctr">
                    <a:solidFill>
                      <a:srgbClr val="00674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>
                          <a:solidFill>
                            <a:srgbClr val="CFC493"/>
                          </a:solidFill>
                        </a:rPr>
                        <a:t>Graphical Solution</a:t>
                      </a:r>
                    </a:p>
                  </a:txBody>
                  <a:tcPr anchor="ctr">
                    <a:solidFill>
                      <a:srgbClr val="0067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3381"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Refining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Sensitivity Analysis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Other Model Types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Summary</a:t>
                      </a:r>
                    </a:p>
                  </a:txBody>
                  <a:tcPr anchor="ctr">
                    <a:solidFill>
                      <a:srgbClr val="00674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Your Review</a:t>
                      </a:r>
                    </a:p>
                  </a:txBody>
                  <a:tcPr anchor="ctr">
                    <a:solidFill>
                      <a:srgbClr val="0067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293536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>
          <a:xfrm>
            <a:off x="2209800" y="398583"/>
            <a:ext cx="7772400" cy="685800"/>
          </a:xfrm>
        </p:spPr>
        <p:txBody>
          <a:bodyPr/>
          <a:lstStyle/>
          <a:p>
            <a:r>
              <a:rPr lang="en-US" dirty="0"/>
              <a:t>Formulating a Model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99854" y="1429062"/>
            <a:ext cx="8552793" cy="465521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000" b="1" dirty="0"/>
              <a:t>What are you trying to achieve?</a:t>
            </a:r>
          </a:p>
          <a:p>
            <a:pPr>
              <a:lnSpc>
                <a:spcPct val="90000"/>
              </a:lnSpc>
            </a:pPr>
            <a:r>
              <a:rPr lang="en-US" sz="2000" b="1" dirty="0"/>
              <a:t>How do you achieve it?</a:t>
            </a:r>
          </a:p>
          <a:p>
            <a:pPr>
              <a:lnSpc>
                <a:spcPct val="90000"/>
              </a:lnSpc>
            </a:pPr>
            <a:r>
              <a:rPr lang="en-US" sz="2000" b="1" dirty="0"/>
              <a:t>What are the resources used?</a:t>
            </a:r>
          </a:p>
          <a:p>
            <a:pPr>
              <a:lnSpc>
                <a:spcPct val="90000"/>
              </a:lnSpc>
            </a:pPr>
            <a:r>
              <a:rPr lang="en-US" sz="2000" b="1" dirty="0"/>
              <a:t>How are the resources used?</a:t>
            </a:r>
          </a:p>
          <a:p>
            <a:pPr>
              <a:lnSpc>
                <a:spcPct val="90000"/>
              </a:lnSpc>
            </a:pPr>
            <a:r>
              <a:rPr lang="en-US" sz="2000" b="1" dirty="0"/>
              <a:t>What are the resource limits?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8630982"/>
              </p:ext>
            </p:extLst>
          </p:nvPr>
        </p:nvGraphicFramePr>
        <p:xfrm>
          <a:off x="587533" y="5801033"/>
          <a:ext cx="11038410" cy="7467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44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84491">
                  <a:extLst>
                    <a:ext uri="{9D8B030D-6E8A-4147-A177-3AD203B41FA5}">
                      <a16:colId xmlns:a16="http://schemas.microsoft.com/office/drawing/2014/main" val="1806733727"/>
                    </a:ext>
                  </a:extLst>
                </a:gridCol>
                <a:gridCol w="1984491">
                  <a:extLst>
                    <a:ext uri="{9D8B030D-6E8A-4147-A177-3AD203B41FA5}">
                      <a16:colId xmlns:a16="http://schemas.microsoft.com/office/drawing/2014/main" val="3031347536"/>
                    </a:ext>
                  </a:extLst>
                </a:gridCol>
                <a:gridCol w="26169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679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3381"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>
                          <a:solidFill>
                            <a:srgbClr val="CEC393"/>
                          </a:solidFill>
                        </a:rPr>
                        <a:t>Introduction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baseline="0" dirty="0">
                          <a:solidFill>
                            <a:srgbClr val="006646"/>
                          </a:solidFill>
                          <a:latin typeface="+mn-lt"/>
                          <a:ea typeface="+mn-ea"/>
                          <a:cs typeface="+mn-cs"/>
                        </a:rPr>
                        <a:t>Model Structure</a:t>
                      </a:r>
                    </a:p>
                  </a:txBody>
                  <a:tcPr anchor="ctr">
                    <a:solidFill>
                      <a:srgbClr val="CEC39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Formulation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>
                          <a:solidFill>
                            <a:srgbClr val="CFC493"/>
                          </a:solidFill>
                        </a:rPr>
                        <a:t>Calculated Solution</a:t>
                      </a:r>
                    </a:p>
                  </a:txBody>
                  <a:tcPr anchor="ctr">
                    <a:solidFill>
                      <a:srgbClr val="00674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>
                          <a:solidFill>
                            <a:srgbClr val="CFC493"/>
                          </a:solidFill>
                        </a:rPr>
                        <a:t>Graphical Solution</a:t>
                      </a:r>
                    </a:p>
                  </a:txBody>
                  <a:tcPr anchor="ctr">
                    <a:solidFill>
                      <a:srgbClr val="0067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3381"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Refining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Sensitivity Analysis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Other Model Types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Summary</a:t>
                      </a:r>
                    </a:p>
                  </a:txBody>
                  <a:tcPr anchor="ctr">
                    <a:solidFill>
                      <a:srgbClr val="00674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Your Review</a:t>
                      </a:r>
                    </a:p>
                  </a:txBody>
                  <a:tcPr anchor="ctr">
                    <a:solidFill>
                      <a:srgbClr val="0067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673340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2209800" y="398583"/>
            <a:ext cx="7772400" cy="6858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0" kern="1200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rgbClr val="00674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 Example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124076" y="1590675"/>
            <a:ext cx="8035925" cy="2677656"/>
          </a:xfrm>
          <a:prstGeom prst="rect">
            <a:avLst/>
          </a:prstGeom>
          <a:solidFill>
            <a:srgbClr val="006747"/>
          </a:solidFill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CEC393"/>
                </a:solidFill>
              </a:rPr>
              <a:t>A farmer in Iowa can plant corn or wheat this year. Each acre of wheat yields $2500 in profit, requires 6 labor hours, and 2 tons of fertilizer.  Each acre with corn yields $3200 in profit and requires 4 tons of fertilizer and 4 labor hours. The farmer has six employees each working 1000 hours through the growing season, and 3500 tons of fertilizer.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2603703"/>
              </p:ext>
            </p:extLst>
          </p:nvPr>
        </p:nvGraphicFramePr>
        <p:xfrm>
          <a:off x="587533" y="5801033"/>
          <a:ext cx="11038410" cy="7467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44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84491">
                  <a:extLst>
                    <a:ext uri="{9D8B030D-6E8A-4147-A177-3AD203B41FA5}">
                      <a16:colId xmlns:a16="http://schemas.microsoft.com/office/drawing/2014/main" val="1806733727"/>
                    </a:ext>
                  </a:extLst>
                </a:gridCol>
                <a:gridCol w="1984491">
                  <a:extLst>
                    <a:ext uri="{9D8B030D-6E8A-4147-A177-3AD203B41FA5}">
                      <a16:colId xmlns:a16="http://schemas.microsoft.com/office/drawing/2014/main" val="3031347536"/>
                    </a:ext>
                  </a:extLst>
                </a:gridCol>
                <a:gridCol w="26169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679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3381"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>
                          <a:solidFill>
                            <a:srgbClr val="CEC393"/>
                          </a:solidFill>
                        </a:rPr>
                        <a:t>Introduction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Model Structure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baseline="0" dirty="0">
                          <a:solidFill>
                            <a:srgbClr val="006646"/>
                          </a:solidFill>
                          <a:latin typeface="+mn-lt"/>
                          <a:ea typeface="+mn-ea"/>
                          <a:cs typeface="+mn-cs"/>
                        </a:rPr>
                        <a:t>Formulation</a:t>
                      </a:r>
                    </a:p>
                  </a:txBody>
                  <a:tcPr anchor="ctr">
                    <a:solidFill>
                      <a:srgbClr val="CEC39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>
                          <a:solidFill>
                            <a:srgbClr val="CFC493"/>
                          </a:solidFill>
                        </a:rPr>
                        <a:t>Calculated Solution</a:t>
                      </a:r>
                    </a:p>
                  </a:txBody>
                  <a:tcPr anchor="ctr">
                    <a:solidFill>
                      <a:srgbClr val="00674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>
                          <a:solidFill>
                            <a:srgbClr val="CFC493"/>
                          </a:solidFill>
                        </a:rPr>
                        <a:t>Graphical Solution</a:t>
                      </a:r>
                    </a:p>
                  </a:txBody>
                  <a:tcPr anchor="ctr">
                    <a:solidFill>
                      <a:srgbClr val="0067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3381"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Refining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Sensitivity Analysis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Other Model Types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Summary</a:t>
                      </a:r>
                    </a:p>
                  </a:txBody>
                  <a:tcPr anchor="ctr">
                    <a:solidFill>
                      <a:srgbClr val="00674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Your Review</a:t>
                      </a:r>
                    </a:p>
                  </a:txBody>
                  <a:tcPr anchor="ctr">
                    <a:solidFill>
                      <a:srgbClr val="0067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136386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2209800" y="398583"/>
            <a:ext cx="7772400" cy="6858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0" kern="1200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rgbClr val="00674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 Example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124076" y="1590675"/>
            <a:ext cx="8035925" cy="2677656"/>
          </a:xfrm>
          <a:prstGeom prst="rect">
            <a:avLst/>
          </a:prstGeom>
          <a:solidFill>
            <a:srgbClr val="006747"/>
          </a:solidFill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CEC393"/>
                </a:solidFill>
              </a:rPr>
              <a:t>A farmer in Iowa can plant corn or wheat this year. Each acre of wheat yields $2500 in profit, requires 6 labor hours, and 2 tons of fertilizer.  Each acre with corn yields $3200 in profit and requires 4 tons of fertilizer and 4 labor hours. The farmer has six employees each working 1000 hours through the growing season, and 3500 tons of fertilizer.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1445833"/>
              </p:ext>
            </p:extLst>
          </p:nvPr>
        </p:nvGraphicFramePr>
        <p:xfrm>
          <a:off x="587533" y="5801033"/>
          <a:ext cx="11038410" cy="7467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44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84491">
                  <a:extLst>
                    <a:ext uri="{9D8B030D-6E8A-4147-A177-3AD203B41FA5}">
                      <a16:colId xmlns:a16="http://schemas.microsoft.com/office/drawing/2014/main" val="1806733727"/>
                    </a:ext>
                  </a:extLst>
                </a:gridCol>
                <a:gridCol w="1984491">
                  <a:extLst>
                    <a:ext uri="{9D8B030D-6E8A-4147-A177-3AD203B41FA5}">
                      <a16:colId xmlns:a16="http://schemas.microsoft.com/office/drawing/2014/main" val="3031347536"/>
                    </a:ext>
                  </a:extLst>
                </a:gridCol>
                <a:gridCol w="26169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679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3381"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>
                          <a:solidFill>
                            <a:srgbClr val="CEC393"/>
                          </a:solidFill>
                        </a:rPr>
                        <a:t>Introduction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Model Structure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Formulation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>
                          <a:solidFill>
                            <a:srgbClr val="006646"/>
                          </a:solidFill>
                        </a:rPr>
                        <a:t>Calculated Solution</a:t>
                      </a:r>
                    </a:p>
                  </a:txBody>
                  <a:tcPr anchor="ctr">
                    <a:solidFill>
                      <a:srgbClr val="CEC39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>
                          <a:solidFill>
                            <a:srgbClr val="CFC493"/>
                          </a:solidFill>
                        </a:rPr>
                        <a:t>Graphical Solution</a:t>
                      </a:r>
                    </a:p>
                  </a:txBody>
                  <a:tcPr anchor="ctr">
                    <a:solidFill>
                      <a:srgbClr val="0067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3381"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Refining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Sensitivity Analysis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Other Model Types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Summary</a:t>
                      </a:r>
                    </a:p>
                  </a:txBody>
                  <a:tcPr anchor="ctr">
                    <a:solidFill>
                      <a:srgbClr val="00674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Your Review</a:t>
                      </a:r>
                    </a:p>
                  </a:txBody>
                  <a:tcPr anchor="ctr">
                    <a:solidFill>
                      <a:srgbClr val="0067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541473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>
          <a:xfrm>
            <a:off x="2232868" y="406113"/>
            <a:ext cx="7772400" cy="685800"/>
          </a:xfrm>
        </p:spPr>
        <p:txBody>
          <a:bodyPr/>
          <a:lstStyle/>
          <a:p>
            <a:r>
              <a:rPr lang="en-US" dirty="0"/>
              <a:t>Graphical Solution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905126" y="2200275"/>
            <a:ext cx="54216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173624" y="2474585"/>
            <a:ext cx="5692286" cy="461665"/>
          </a:xfrm>
          <a:prstGeom prst="rect">
            <a:avLst/>
          </a:prstGeom>
          <a:solidFill>
            <a:srgbClr val="006747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CFC493"/>
                </a:solidFill>
              </a:rPr>
              <a:t>Understanding how all this works.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7370970"/>
              </p:ext>
            </p:extLst>
          </p:nvPr>
        </p:nvGraphicFramePr>
        <p:xfrm>
          <a:off x="587533" y="5801033"/>
          <a:ext cx="11038410" cy="7467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44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84491">
                  <a:extLst>
                    <a:ext uri="{9D8B030D-6E8A-4147-A177-3AD203B41FA5}">
                      <a16:colId xmlns:a16="http://schemas.microsoft.com/office/drawing/2014/main" val="1806733727"/>
                    </a:ext>
                  </a:extLst>
                </a:gridCol>
                <a:gridCol w="1984491">
                  <a:extLst>
                    <a:ext uri="{9D8B030D-6E8A-4147-A177-3AD203B41FA5}">
                      <a16:colId xmlns:a16="http://schemas.microsoft.com/office/drawing/2014/main" val="3031347536"/>
                    </a:ext>
                  </a:extLst>
                </a:gridCol>
                <a:gridCol w="26169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679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3381"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>
                          <a:solidFill>
                            <a:srgbClr val="CEC393"/>
                          </a:solidFill>
                        </a:rPr>
                        <a:t>Introduction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Model Structure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baseline="0" dirty="0">
                          <a:solidFill>
                            <a:srgbClr val="CEC393"/>
                          </a:solidFill>
                          <a:latin typeface="+mn-lt"/>
                          <a:ea typeface="+mn-ea"/>
                          <a:cs typeface="+mn-cs"/>
                        </a:rPr>
                        <a:t>Formulation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>
                          <a:solidFill>
                            <a:srgbClr val="CFC493"/>
                          </a:solidFill>
                        </a:rPr>
                        <a:t>Calculated Solution</a:t>
                      </a:r>
                    </a:p>
                  </a:txBody>
                  <a:tcPr anchor="ctr">
                    <a:solidFill>
                      <a:srgbClr val="00674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>
                          <a:solidFill>
                            <a:srgbClr val="006646"/>
                          </a:solidFill>
                        </a:rPr>
                        <a:t>Graphical Solution</a:t>
                      </a:r>
                    </a:p>
                  </a:txBody>
                  <a:tcPr anchor="ctr">
                    <a:solidFill>
                      <a:srgbClr val="CEC39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3381"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Refining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Sensitivity Analysis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Other Model Types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Summary</a:t>
                      </a:r>
                    </a:p>
                  </a:txBody>
                  <a:tcPr anchor="ctr">
                    <a:solidFill>
                      <a:srgbClr val="00674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Your Review</a:t>
                      </a:r>
                    </a:p>
                  </a:txBody>
                  <a:tcPr anchor="ctr">
                    <a:solidFill>
                      <a:srgbClr val="0067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009978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>
          <a:xfrm>
            <a:off x="2232868" y="406113"/>
            <a:ext cx="7772400" cy="685800"/>
          </a:xfrm>
        </p:spPr>
        <p:txBody>
          <a:bodyPr/>
          <a:lstStyle/>
          <a:p>
            <a:r>
              <a:rPr lang="en-US" dirty="0"/>
              <a:t>Refining the Solution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905126" y="2200275"/>
            <a:ext cx="54216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3023940"/>
              </p:ext>
            </p:extLst>
          </p:nvPr>
        </p:nvGraphicFramePr>
        <p:xfrm>
          <a:off x="587533" y="5801033"/>
          <a:ext cx="11038410" cy="7467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44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84491">
                  <a:extLst>
                    <a:ext uri="{9D8B030D-6E8A-4147-A177-3AD203B41FA5}">
                      <a16:colId xmlns:a16="http://schemas.microsoft.com/office/drawing/2014/main" val="1806733727"/>
                    </a:ext>
                  </a:extLst>
                </a:gridCol>
                <a:gridCol w="1984491">
                  <a:extLst>
                    <a:ext uri="{9D8B030D-6E8A-4147-A177-3AD203B41FA5}">
                      <a16:colId xmlns:a16="http://schemas.microsoft.com/office/drawing/2014/main" val="3031347536"/>
                    </a:ext>
                  </a:extLst>
                </a:gridCol>
                <a:gridCol w="26169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679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3381"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>
                          <a:solidFill>
                            <a:srgbClr val="CEC393"/>
                          </a:solidFill>
                        </a:rPr>
                        <a:t>Introduction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Model Structure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baseline="0" dirty="0">
                          <a:solidFill>
                            <a:srgbClr val="CEC393"/>
                          </a:solidFill>
                          <a:latin typeface="+mn-lt"/>
                          <a:ea typeface="+mn-ea"/>
                          <a:cs typeface="+mn-cs"/>
                        </a:rPr>
                        <a:t>Formulation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>
                          <a:solidFill>
                            <a:srgbClr val="CFC493"/>
                          </a:solidFill>
                        </a:rPr>
                        <a:t>Calculated Solution</a:t>
                      </a:r>
                    </a:p>
                  </a:txBody>
                  <a:tcPr anchor="ctr">
                    <a:solidFill>
                      <a:srgbClr val="00674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>
                          <a:solidFill>
                            <a:srgbClr val="CEC393"/>
                          </a:solidFill>
                        </a:rPr>
                        <a:t>Graphical Solution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3381"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baseline="0" dirty="0">
                          <a:solidFill>
                            <a:srgbClr val="006646"/>
                          </a:solidFill>
                          <a:latin typeface="+mn-lt"/>
                          <a:ea typeface="+mn-ea"/>
                          <a:cs typeface="+mn-cs"/>
                        </a:rPr>
                        <a:t>Refining</a:t>
                      </a:r>
                    </a:p>
                  </a:txBody>
                  <a:tcPr anchor="ctr">
                    <a:solidFill>
                      <a:srgbClr val="CEC39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Sensitivity Analysis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Other Model Types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Summary</a:t>
                      </a:r>
                    </a:p>
                  </a:txBody>
                  <a:tcPr anchor="ctr">
                    <a:solidFill>
                      <a:srgbClr val="00674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Your Review</a:t>
                      </a:r>
                    </a:p>
                  </a:txBody>
                  <a:tcPr anchor="ctr">
                    <a:solidFill>
                      <a:srgbClr val="0067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2973621" y="2154108"/>
            <a:ext cx="6290894" cy="830997"/>
          </a:xfrm>
          <a:prstGeom prst="rect">
            <a:avLst/>
          </a:prstGeom>
          <a:solidFill>
            <a:srgbClr val="006747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CFC493"/>
                </a:solidFill>
              </a:rPr>
              <a:t>The farmer has a maximum of 900 acres of land to plant this year.</a:t>
            </a:r>
          </a:p>
        </p:txBody>
      </p:sp>
    </p:spTree>
    <p:extLst>
      <p:ext uri="{BB962C8B-B14F-4D97-AF65-F5344CB8AC3E}">
        <p14:creationId xmlns:p14="http://schemas.microsoft.com/office/powerpoint/2010/main" val="2228062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>
          <a:xfrm>
            <a:off x="2232868" y="406113"/>
            <a:ext cx="7772400" cy="685800"/>
          </a:xfrm>
        </p:spPr>
        <p:txBody>
          <a:bodyPr/>
          <a:lstStyle/>
          <a:p>
            <a:r>
              <a:rPr lang="en-US" dirty="0"/>
              <a:t>Refining the Solution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905126" y="2200275"/>
            <a:ext cx="54216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/>
          </p:nvPr>
        </p:nvGraphicFramePr>
        <p:xfrm>
          <a:off x="587533" y="5801033"/>
          <a:ext cx="11038410" cy="7467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44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84491">
                  <a:extLst>
                    <a:ext uri="{9D8B030D-6E8A-4147-A177-3AD203B41FA5}">
                      <a16:colId xmlns:a16="http://schemas.microsoft.com/office/drawing/2014/main" val="1806733727"/>
                    </a:ext>
                  </a:extLst>
                </a:gridCol>
                <a:gridCol w="1984491">
                  <a:extLst>
                    <a:ext uri="{9D8B030D-6E8A-4147-A177-3AD203B41FA5}">
                      <a16:colId xmlns:a16="http://schemas.microsoft.com/office/drawing/2014/main" val="3031347536"/>
                    </a:ext>
                  </a:extLst>
                </a:gridCol>
                <a:gridCol w="26169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679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3381"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>
                          <a:solidFill>
                            <a:srgbClr val="CEC393"/>
                          </a:solidFill>
                        </a:rPr>
                        <a:t>Introduction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Model Structure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baseline="0" dirty="0">
                          <a:solidFill>
                            <a:srgbClr val="CEC393"/>
                          </a:solidFill>
                          <a:latin typeface="+mn-lt"/>
                          <a:ea typeface="+mn-ea"/>
                          <a:cs typeface="+mn-cs"/>
                        </a:rPr>
                        <a:t>Formulation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>
                          <a:solidFill>
                            <a:srgbClr val="CFC493"/>
                          </a:solidFill>
                        </a:rPr>
                        <a:t>Calculated Solution</a:t>
                      </a:r>
                    </a:p>
                  </a:txBody>
                  <a:tcPr anchor="ctr">
                    <a:solidFill>
                      <a:srgbClr val="00674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>
                          <a:solidFill>
                            <a:srgbClr val="CEC393"/>
                          </a:solidFill>
                        </a:rPr>
                        <a:t>Graphical Solution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3381"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baseline="0" dirty="0">
                          <a:solidFill>
                            <a:srgbClr val="006646"/>
                          </a:solidFill>
                          <a:latin typeface="+mn-lt"/>
                          <a:ea typeface="+mn-ea"/>
                          <a:cs typeface="+mn-cs"/>
                        </a:rPr>
                        <a:t>Refining</a:t>
                      </a:r>
                    </a:p>
                  </a:txBody>
                  <a:tcPr anchor="ctr">
                    <a:solidFill>
                      <a:srgbClr val="CEC39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Sensitivity Analysis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Other Model Types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Summary</a:t>
                      </a:r>
                    </a:p>
                  </a:txBody>
                  <a:tcPr anchor="ctr">
                    <a:solidFill>
                      <a:srgbClr val="00674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Your Review</a:t>
                      </a:r>
                    </a:p>
                  </a:txBody>
                  <a:tcPr anchor="ctr">
                    <a:solidFill>
                      <a:srgbClr val="0067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2762311" y="2088120"/>
            <a:ext cx="6688853" cy="830997"/>
          </a:xfrm>
          <a:prstGeom prst="rect">
            <a:avLst/>
          </a:prstGeom>
          <a:solidFill>
            <a:srgbClr val="006747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CFC493"/>
                </a:solidFill>
              </a:rPr>
              <a:t>300 acres of the farmer’s land is not suitable for corn but can be used for wheat.</a:t>
            </a:r>
          </a:p>
        </p:txBody>
      </p:sp>
    </p:spTree>
    <p:extLst>
      <p:ext uri="{BB962C8B-B14F-4D97-AF65-F5344CB8AC3E}">
        <p14:creationId xmlns:p14="http://schemas.microsoft.com/office/powerpoint/2010/main" val="16585297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5" name="Rectangle 2"/>
          <p:cNvSpPr>
            <a:spLocks noGrp="1" noChangeArrowheads="1"/>
          </p:cNvSpPr>
          <p:nvPr>
            <p:ph type="title"/>
          </p:nvPr>
        </p:nvSpPr>
        <p:spPr>
          <a:xfrm>
            <a:off x="766233" y="304801"/>
            <a:ext cx="10668000" cy="923925"/>
          </a:xfrm>
        </p:spPr>
        <p:txBody>
          <a:bodyPr/>
          <a:lstStyle/>
          <a:p>
            <a:pPr eaLnBrk="1" hangingPunct="1"/>
            <a:r>
              <a:rPr lang="en-US" dirty="0"/>
              <a:t>Plan for This Presentation</a:t>
            </a:r>
          </a:p>
        </p:txBody>
      </p:sp>
      <p:sp>
        <p:nvSpPr>
          <p:cNvPr id="5427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11199" y="1249738"/>
            <a:ext cx="5036457" cy="5212608"/>
          </a:xfrm>
        </p:spPr>
        <p:txBody>
          <a:bodyPr/>
          <a:lstStyle/>
          <a:p>
            <a:pPr eaLnBrk="1" hangingPunct="1"/>
            <a:r>
              <a:rPr lang="en-US" sz="2000" b="1" dirty="0"/>
              <a:t>Introduction to Math Optimization</a:t>
            </a:r>
          </a:p>
          <a:p>
            <a:pPr eaLnBrk="1" hangingPunct="1"/>
            <a:r>
              <a:rPr lang="en-US" sz="2000" b="1" dirty="0"/>
              <a:t>Historical Origins</a:t>
            </a:r>
          </a:p>
          <a:p>
            <a:pPr eaLnBrk="1" hangingPunct="1"/>
            <a:r>
              <a:rPr lang="en-US" sz="2000" b="1" dirty="0"/>
              <a:t>What Are We Trying To Do?</a:t>
            </a:r>
          </a:p>
          <a:p>
            <a:pPr eaLnBrk="1" hangingPunct="1"/>
            <a:r>
              <a:rPr lang="en-US" sz="2000" b="1" dirty="0"/>
              <a:t>Example Model and Solution</a:t>
            </a:r>
          </a:p>
          <a:p>
            <a:pPr eaLnBrk="1" hangingPunct="1"/>
            <a:r>
              <a:rPr lang="en-US" sz="2000" b="1" dirty="0"/>
              <a:t>Sensitivity Analysis</a:t>
            </a:r>
          </a:p>
          <a:p>
            <a:pPr eaLnBrk="1" hangingPunct="1"/>
            <a:r>
              <a:rPr lang="en-US" sz="2000" b="1" dirty="0"/>
              <a:t>Other Model Types</a:t>
            </a:r>
          </a:p>
          <a:p>
            <a:pPr eaLnBrk="1" hangingPunct="1"/>
            <a:r>
              <a:rPr lang="en-US" sz="2000" b="1" dirty="0"/>
              <a:t>Summary</a:t>
            </a:r>
          </a:p>
          <a:p>
            <a:pPr eaLnBrk="1" hangingPunct="1"/>
            <a:r>
              <a:rPr lang="en-US" sz="2000" b="1" dirty="0"/>
              <a:t>Your Review</a:t>
            </a:r>
          </a:p>
          <a:p>
            <a:pPr eaLnBrk="1" hangingPunct="1"/>
            <a:endParaRPr lang="en-US" sz="2000" b="1" dirty="0"/>
          </a:p>
          <a:p>
            <a:pPr eaLnBrk="1" hangingPunct="1"/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683683328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>
          <a:xfrm>
            <a:off x="2232868" y="406113"/>
            <a:ext cx="7772400" cy="685800"/>
          </a:xfrm>
        </p:spPr>
        <p:txBody>
          <a:bodyPr/>
          <a:lstStyle/>
          <a:p>
            <a:r>
              <a:rPr lang="en-US" dirty="0"/>
              <a:t>Refining the Solution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905126" y="2200275"/>
            <a:ext cx="54216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/>
          </p:nvPr>
        </p:nvGraphicFramePr>
        <p:xfrm>
          <a:off x="587533" y="5801033"/>
          <a:ext cx="11038410" cy="7467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44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84491">
                  <a:extLst>
                    <a:ext uri="{9D8B030D-6E8A-4147-A177-3AD203B41FA5}">
                      <a16:colId xmlns:a16="http://schemas.microsoft.com/office/drawing/2014/main" val="1806733727"/>
                    </a:ext>
                  </a:extLst>
                </a:gridCol>
                <a:gridCol w="1984491">
                  <a:extLst>
                    <a:ext uri="{9D8B030D-6E8A-4147-A177-3AD203B41FA5}">
                      <a16:colId xmlns:a16="http://schemas.microsoft.com/office/drawing/2014/main" val="3031347536"/>
                    </a:ext>
                  </a:extLst>
                </a:gridCol>
                <a:gridCol w="26169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679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3381"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>
                          <a:solidFill>
                            <a:srgbClr val="CEC393"/>
                          </a:solidFill>
                        </a:rPr>
                        <a:t>Introduction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Model Structure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baseline="0" dirty="0">
                          <a:solidFill>
                            <a:srgbClr val="CEC393"/>
                          </a:solidFill>
                          <a:latin typeface="+mn-lt"/>
                          <a:ea typeface="+mn-ea"/>
                          <a:cs typeface="+mn-cs"/>
                        </a:rPr>
                        <a:t>Formulation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>
                          <a:solidFill>
                            <a:srgbClr val="CFC493"/>
                          </a:solidFill>
                        </a:rPr>
                        <a:t>Calculated Solution</a:t>
                      </a:r>
                    </a:p>
                  </a:txBody>
                  <a:tcPr anchor="ctr">
                    <a:solidFill>
                      <a:srgbClr val="00674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>
                          <a:solidFill>
                            <a:srgbClr val="CEC393"/>
                          </a:solidFill>
                        </a:rPr>
                        <a:t>Graphical Solution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3381"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baseline="0" dirty="0">
                          <a:solidFill>
                            <a:srgbClr val="006646"/>
                          </a:solidFill>
                          <a:latin typeface="+mn-lt"/>
                          <a:ea typeface="+mn-ea"/>
                          <a:cs typeface="+mn-cs"/>
                        </a:rPr>
                        <a:t>Refining</a:t>
                      </a:r>
                    </a:p>
                  </a:txBody>
                  <a:tcPr anchor="ctr">
                    <a:solidFill>
                      <a:srgbClr val="CEC39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Sensitivity Analysis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Other Model Types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Summary</a:t>
                      </a:r>
                    </a:p>
                  </a:txBody>
                  <a:tcPr anchor="ctr">
                    <a:solidFill>
                      <a:srgbClr val="00674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Your Review</a:t>
                      </a:r>
                    </a:p>
                  </a:txBody>
                  <a:tcPr anchor="ctr">
                    <a:solidFill>
                      <a:srgbClr val="0067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2759459" y="2384826"/>
            <a:ext cx="6719217" cy="1200329"/>
          </a:xfrm>
          <a:prstGeom prst="rect">
            <a:avLst/>
          </a:prstGeom>
          <a:solidFill>
            <a:srgbClr val="006747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CFC493"/>
                </a:solidFill>
              </a:rPr>
              <a:t>The farmer has an opportunity to rent up to 500 acres of additional land at a nominal cost.  How much land should be rented?</a:t>
            </a:r>
          </a:p>
        </p:txBody>
      </p:sp>
    </p:spTree>
    <p:extLst>
      <p:ext uri="{BB962C8B-B14F-4D97-AF65-F5344CB8AC3E}">
        <p14:creationId xmlns:p14="http://schemas.microsoft.com/office/powerpoint/2010/main" val="32701222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>
          <a:xfrm>
            <a:off x="2232868" y="406113"/>
            <a:ext cx="7772400" cy="685800"/>
          </a:xfrm>
        </p:spPr>
        <p:txBody>
          <a:bodyPr/>
          <a:lstStyle/>
          <a:p>
            <a:r>
              <a:rPr lang="en-US" dirty="0"/>
              <a:t>Refining the Solution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905126" y="2200275"/>
            <a:ext cx="54216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/>
          </p:nvPr>
        </p:nvGraphicFramePr>
        <p:xfrm>
          <a:off x="587533" y="5801033"/>
          <a:ext cx="11038410" cy="7467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44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84491">
                  <a:extLst>
                    <a:ext uri="{9D8B030D-6E8A-4147-A177-3AD203B41FA5}">
                      <a16:colId xmlns:a16="http://schemas.microsoft.com/office/drawing/2014/main" val="1806733727"/>
                    </a:ext>
                  </a:extLst>
                </a:gridCol>
                <a:gridCol w="1984491">
                  <a:extLst>
                    <a:ext uri="{9D8B030D-6E8A-4147-A177-3AD203B41FA5}">
                      <a16:colId xmlns:a16="http://schemas.microsoft.com/office/drawing/2014/main" val="3031347536"/>
                    </a:ext>
                  </a:extLst>
                </a:gridCol>
                <a:gridCol w="26169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679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3381"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>
                          <a:solidFill>
                            <a:srgbClr val="CEC393"/>
                          </a:solidFill>
                        </a:rPr>
                        <a:t>Introduction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Model Structure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baseline="0" dirty="0">
                          <a:solidFill>
                            <a:srgbClr val="CEC393"/>
                          </a:solidFill>
                          <a:latin typeface="+mn-lt"/>
                          <a:ea typeface="+mn-ea"/>
                          <a:cs typeface="+mn-cs"/>
                        </a:rPr>
                        <a:t>Formulation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>
                          <a:solidFill>
                            <a:srgbClr val="CFC493"/>
                          </a:solidFill>
                        </a:rPr>
                        <a:t>Calculated Solution</a:t>
                      </a:r>
                    </a:p>
                  </a:txBody>
                  <a:tcPr anchor="ctr">
                    <a:solidFill>
                      <a:srgbClr val="00674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>
                          <a:solidFill>
                            <a:srgbClr val="CEC393"/>
                          </a:solidFill>
                        </a:rPr>
                        <a:t>Graphical Solution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3381"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baseline="0" dirty="0">
                          <a:solidFill>
                            <a:srgbClr val="006646"/>
                          </a:solidFill>
                          <a:latin typeface="+mn-lt"/>
                          <a:ea typeface="+mn-ea"/>
                          <a:cs typeface="+mn-cs"/>
                        </a:rPr>
                        <a:t>Refining</a:t>
                      </a:r>
                    </a:p>
                  </a:txBody>
                  <a:tcPr anchor="ctr">
                    <a:solidFill>
                      <a:srgbClr val="CEC39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Sensitivity Analysis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Other Model Types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Summary</a:t>
                      </a:r>
                    </a:p>
                  </a:txBody>
                  <a:tcPr anchor="ctr">
                    <a:solidFill>
                      <a:srgbClr val="00674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Your Review</a:t>
                      </a:r>
                    </a:p>
                  </a:txBody>
                  <a:tcPr anchor="ctr">
                    <a:solidFill>
                      <a:srgbClr val="0067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2101105" y="1713224"/>
            <a:ext cx="8035925" cy="1200329"/>
          </a:xfrm>
          <a:prstGeom prst="rect">
            <a:avLst/>
          </a:prstGeom>
          <a:solidFill>
            <a:srgbClr val="006747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CFC493"/>
                </a:solidFill>
              </a:rPr>
              <a:t>The farmer can also add soybeans as a possible third crop. Each acre of soybeans yields $2000 in profit, requires 5 labor hours, and 2 ½ tons of fertilizer. </a:t>
            </a:r>
          </a:p>
        </p:txBody>
      </p:sp>
    </p:spTree>
    <p:extLst>
      <p:ext uri="{BB962C8B-B14F-4D97-AF65-F5344CB8AC3E}">
        <p14:creationId xmlns:p14="http://schemas.microsoft.com/office/powerpoint/2010/main" val="8041884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>
          <a:xfrm>
            <a:off x="2232868" y="406113"/>
            <a:ext cx="7772400" cy="685800"/>
          </a:xfrm>
        </p:spPr>
        <p:txBody>
          <a:bodyPr/>
          <a:lstStyle/>
          <a:p>
            <a:r>
              <a:rPr lang="en-US" dirty="0"/>
              <a:t>Sensitivity Analysis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905126" y="2200275"/>
            <a:ext cx="54216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1114002"/>
              </p:ext>
            </p:extLst>
          </p:nvPr>
        </p:nvGraphicFramePr>
        <p:xfrm>
          <a:off x="587533" y="5801033"/>
          <a:ext cx="11038410" cy="7467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44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84491">
                  <a:extLst>
                    <a:ext uri="{9D8B030D-6E8A-4147-A177-3AD203B41FA5}">
                      <a16:colId xmlns:a16="http://schemas.microsoft.com/office/drawing/2014/main" val="1806733727"/>
                    </a:ext>
                  </a:extLst>
                </a:gridCol>
                <a:gridCol w="1984491">
                  <a:extLst>
                    <a:ext uri="{9D8B030D-6E8A-4147-A177-3AD203B41FA5}">
                      <a16:colId xmlns:a16="http://schemas.microsoft.com/office/drawing/2014/main" val="3031347536"/>
                    </a:ext>
                  </a:extLst>
                </a:gridCol>
                <a:gridCol w="26169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679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3381"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>
                          <a:solidFill>
                            <a:srgbClr val="CEC393"/>
                          </a:solidFill>
                        </a:rPr>
                        <a:t>Introduction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Model Structure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baseline="0" dirty="0">
                          <a:solidFill>
                            <a:srgbClr val="CEC393"/>
                          </a:solidFill>
                          <a:latin typeface="+mn-lt"/>
                          <a:ea typeface="+mn-ea"/>
                          <a:cs typeface="+mn-cs"/>
                        </a:rPr>
                        <a:t>Formulation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>
                          <a:solidFill>
                            <a:srgbClr val="CFC493"/>
                          </a:solidFill>
                        </a:rPr>
                        <a:t>Calculated Solution</a:t>
                      </a:r>
                    </a:p>
                  </a:txBody>
                  <a:tcPr anchor="ctr">
                    <a:solidFill>
                      <a:srgbClr val="00674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>
                          <a:solidFill>
                            <a:srgbClr val="CEC393"/>
                          </a:solidFill>
                        </a:rPr>
                        <a:t>Graphical Solution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3381"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baseline="0" dirty="0">
                          <a:solidFill>
                            <a:srgbClr val="CEC393"/>
                          </a:solidFill>
                          <a:latin typeface="+mn-lt"/>
                          <a:ea typeface="+mn-ea"/>
                          <a:cs typeface="+mn-cs"/>
                        </a:rPr>
                        <a:t>Refining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baseline="0" dirty="0">
                          <a:solidFill>
                            <a:srgbClr val="006646"/>
                          </a:solidFill>
                          <a:latin typeface="+mn-lt"/>
                          <a:ea typeface="+mn-ea"/>
                          <a:cs typeface="+mn-cs"/>
                        </a:rPr>
                        <a:t>Sensitivity Analysis</a:t>
                      </a:r>
                    </a:p>
                  </a:txBody>
                  <a:tcPr anchor="ctr">
                    <a:solidFill>
                      <a:srgbClr val="CEC39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Other Model Types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Summary</a:t>
                      </a:r>
                    </a:p>
                  </a:txBody>
                  <a:tcPr anchor="ctr">
                    <a:solidFill>
                      <a:srgbClr val="00674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Your Review</a:t>
                      </a:r>
                    </a:p>
                  </a:txBody>
                  <a:tcPr anchor="ctr">
                    <a:solidFill>
                      <a:srgbClr val="0067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520049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>
          <a:xfrm>
            <a:off x="2232868" y="406113"/>
            <a:ext cx="7772400" cy="685800"/>
          </a:xfrm>
        </p:spPr>
        <p:txBody>
          <a:bodyPr/>
          <a:lstStyle/>
          <a:p>
            <a:r>
              <a:rPr lang="en-US" dirty="0"/>
              <a:t>Other Model Types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905126" y="2200275"/>
            <a:ext cx="54216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6978140"/>
              </p:ext>
            </p:extLst>
          </p:nvPr>
        </p:nvGraphicFramePr>
        <p:xfrm>
          <a:off x="587533" y="5801033"/>
          <a:ext cx="11038410" cy="7467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44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84491">
                  <a:extLst>
                    <a:ext uri="{9D8B030D-6E8A-4147-A177-3AD203B41FA5}">
                      <a16:colId xmlns:a16="http://schemas.microsoft.com/office/drawing/2014/main" val="1806733727"/>
                    </a:ext>
                  </a:extLst>
                </a:gridCol>
                <a:gridCol w="1984491">
                  <a:extLst>
                    <a:ext uri="{9D8B030D-6E8A-4147-A177-3AD203B41FA5}">
                      <a16:colId xmlns:a16="http://schemas.microsoft.com/office/drawing/2014/main" val="3031347536"/>
                    </a:ext>
                  </a:extLst>
                </a:gridCol>
                <a:gridCol w="26169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679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3381"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>
                          <a:solidFill>
                            <a:srgbClr val="CEC393"/>
                          </a:solidFill>
                        </a:rPr>
                        <a:t>Introduction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Model Structure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baseline="0" dirty="0">
                          <a:solidFill>
                            <a:srgbClr val="CEC393"/>
                          </a:solidFill>
                          <a:latin typeface="+mn-lt"/>
                          <a:ea typeface="+mn-ea"/>
                          <a:cs typeface="+mn-cs"/>
                        </a:rPr>
                        <a:t>Formulation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>
                          <a:solidFill>
                            <a:srgbClr val="CFC493"/>
                          </a:solidFill>
                        </a:rPr>
                        <a:t>Calculated Solution</a:t>
                      </a:r>
                    </a:p>
                  </a:txBody>
                  <a:tcPr anchor="ctr">
                    <a:solidFill>
                      <a:srgbClr val="00674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>
                          <a:solidFill>
                            <a:srgbClr val="CEC393"/>
                          </a:solidFill>
                        </a:rPr>
                        <a:t>Graphical Solution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3381"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baseline="0" dirty="0">
                          <a:solidFill>
                            <a:srgbClr val="CEC393"/>
                          </a:solidFill>
                          <a:latin typeface="+mn-lt"/>
                          <a:ea typeface="+mn-ea"/>
                          <a:cs typeface="+mn-cs"/>
                        </a:rPr>
                        <a:t>Refining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Sensitivity Analysis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baseline="0" dirty="0">
                          <a:solidFill>
                            <a:srgbClr val="006646"/>
                          </a:solidFill>
                          <a:latin typeface="+mn-lt"/>
                          <a:ea typeface="+mn-ea"/>
                          <a:cs typeface="+mn-cs"/>
                        </a:rPr>
                        <a:t>Other Model Types</a:t>
                      </a:r>
                    </a:p>
                  </a:txBody>
                  <a:tcPr anchor="ctr">
                    <a:solidFill>
                      <a:srgbClr val="CEC39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Summary</a:t>
                      </a:r>
                    </a:p>
                  </a:txBody>
                  <a:tcPr anchor="ctr">
                    <a:solidFill>
                      <a:srgbClr val="00674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Your Review</a:t>
                      </a:r>
                    </a:p>
                  </a:txBody>
                  <a:tcPr anchor="ctr">
                    <a:solidFill>
                      <a:srgbClr val="0067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714612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766233" y="304801"/>
            <a:ext cx="10668000" cy="923925"/>
          </a:xfrm>
        </p:spPr>
        <p:txBody>
          <a:bodyPr/>
          <a:lstStyle/>
          <a:p>
            <a:pPr eaLnBrk="1" hangingPunct="1"/>
            <a:r>
              <a:rPr lang="en-US" dirty="0">
                <a:solidFill>
                  <a:srgbClr val="006747"/>
                </a:solidFill>
              </a:rPr>
              <a:t>Summary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9971301"/>
              </p:ext>
            </p:extLst>
          </p:nvPr>
        </p:nvGraphicFramePr>
        <p:xfrm>
          <a:off x="587533" y="5801033"/>
          <a:ext cx="11038410" cy="7467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44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84491">
                  <a:extLst>
                    <a:ext uri="{9D8B030D-6E8A-4147-A177-3AD203B41FA5}">
                      <a16:colId xmlns:a16="http://schemas.microsoft.com/office/drawing/2014/main" val="1806733727"/>
                    </a:ext>
                  </a:extLst>
                </a:gridCol>
                <a:gridCol w="1984491">
                  <a:extLst>
                    <a:ext uri="{9D8B030D-6E8A-4147-A177-3AD203B41FA5}">
                      <a16:colId xmlns:a16="http://schemas.microsoft.com/office/drawing/2014/main" val="3031347536"/>
                    </a:ext>
                  </a:extLst>
                </a:gridCol>
                <a:gridCol w="26169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679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3381"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>
                          <a:solidFill>
                            <a:srgbClr val="CEC393"/>
                          </a:solidFill>
                        </a:rPr>
                        <a:t>Introduction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Model Structure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baseline="0" dirty="0">
                          <a:solidFill>
                            <a:srgbClr val="CEC393"/>
                          </a:solidFill>
                          <a:latin typeface="+mn-lt"/>
                          <a:ea typeface="+mn-ea"/>
                          <a:cs typeface="+mn-cs"/>
                        </a:rPr>
                        <a:t>Formulation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>
                          <a:solidFill>
                            <a:srgbClr val="CFC493"/>
                          </a:solidFill>
                        </a:rPr>
                        <a:t>Calculated Solution</a:t>
                      </a:r>
                    </a:p>
                  </a:txBody>
                  <a:tcPr anchor="ctr">
                    <a:solidFill>
                      <a:srgbClr val="00674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>
                          <a:solidFill>
                            <a:srgbClr val="CEC393"/>
                          </a:solidFill>
                        </a:rPr>
                        <a:t>Graphical Solution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3381"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baseline="0" dirty="0">
                          <a:solidFill>
                            <a:srgbClr val="CEC393"/>
                          </a:solidFill>
                          <a:latin typeface="+mn-lt"/>
                          <a:ea typeface="+mn-ea"/>
                          <a:cs typeface="+mn-cs"/>
                        </a:rPr>
                        <a:t>Refining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Sensitivity Analysis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Other Model Types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baseline="0" dirty="0">
                          <a:solidFill>
                            <a:srgbClr val="006646"/>
                          </a:solidFill>
                          <a:latin typeface="+mn-lt"/>
                          <a:ea typeface="+mn-ea"/>
                          <a:cs typeface="+mn-cs"/>
                        </a:rPr>
                        <a:t>Summary</a:t>
                      </a:r>
                    </a:p>
                  </a:txBody>
                  <a:tcPr anchor="ctr">
                    <a:solidFill>
                      <a:srgbClr val="CEC39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Your Review</a:t>
                      </a:r>
                    </a:p>
                  </a:txBody>
                  <a:tcPr anchor="ctr">
                    <a:solidFill>
                      <a:srgbClr val="0067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914400" y="1385046"/>
            <a:ext cx="4681001" cy="4114800"/>
          </a:xfrm>
        </p:spPr>
        <p:txBody>
          <a:bodyPr/>
          <a:lstStyle/>
          <a:p>
            <a:pPr eaLnBrk="1" hangingPunct="1">
              <a:defRPr/>
            </a:pPr>
            <a:r>
              <a:rPr lang="en-US" sz="2000" b="1"/>
              <a:t>Introduction to Math Optimization</a:t>
            </a:r>
          </a:p>
          <a:p>
            <a:pPr eaLnBrk="1" hangingPunct="1">
              <a:defRPr/>
            </a:pPr>
            <a:r>
              <a:rPr lang="en-US" sz="2000" b="1"/>
              <a:t>Historical Development</a:t>
            </a:r>
          </a:p>
          <a:p>
            <a:pPr eaLnBrk="1" hangingPunct="1">
              <a:defRPr/>
            </a:pPr>
            <a:r>
              <a:rPr lang="en-US" sz="2000" b="1"/>
              <a:t>How to formulate a model</a:t>
            </a:r>
          </a:p>
          <a:p>
            <a:pPr eaLnBrk="1" hangingPunct="1">
              <a:defRPr/>
            </a:pPr>
            <a:r>
              <a:rPr lang="en-US" sz="2000" b="1"/>
              <a:t>Solution with Solver</a:t>
            </a:r>
          </a:p>
          <a:p>
            <a:pPr eaLnBrk="1" hangingPunct="1">
              <a:defRPr/>
            </a:pPr>
            <a:r>
              <a:rPr lang="en-US" sz="2000" b="1"/>
              <a:t>Graphical Solution</a:t>
            </a:r>
          </a:p>
          <a:p>
            <a:pPr eaLnBrk="1" hangingPunct="1">
              <a:defRPr/>
            </a:pPr>
            <a:r>
              <a:rPr lang="en-US" sz="2000" b="1"/>
              <a:t>Adding Variables &amp; Constraints</a:t>
            </a:r>
            <a:endParaRPr lang="en-US" sz="2000" b="1" dirty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>
          <a:xfrm>
            <a:off x="6031406" y="1443207"/>
            <a:ext cx="4681001" cy="4114800"/>
          </a:xfrm>
        </p:spPr>
        <p:txBody>
          <a:bodyPr/>
          <a:lstStyle>
            <a:lvl1pPr marL="0" indent="0" algn="l" defTabSz="914400" rtl="0" eaLnBrk="1" latinLnBrk="0" hangingPunct="1">
              <a:spcBef>
                <a:spcPts val="1200"/>
              </a:spcBef>
              <a:spcAft>
                <a:spcPts val="1200"/>
              </a:spcAft>
              <a:buFont typeface="Arial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50" indent="-285750" algn="l" defTabSz="914400" rtl="0" eaLnBrk="1" latinLnBrk="0" hangingPunct="1">
              <a:spcBef>
                <a:spcPts val="1200"/>
              </a:spcBef>
              <a:spcAft>
                <a:spcPts val="1200"/>
              </a:spcAft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2000" b="1"/>
              <a:t>Sensitivity Analysis</a:t>
            </a:r>
          </a:p>
          <a:p>
            <a:pPr>
              <a:defRPr/>
            </a:pPr>
            <a:r>
              <a:rPr lang="en-US" sz="2000" b="1"/>
              <a:t>Several Other Model Types and Constraints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4137194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766233" y="304801"/>
            <a:ext cx="10668000" cy="923925"/>
          </a:xfrm>
        </p:spPr>
        <p:txBody>
          <a:bodyPr/>
          <a:lstStyle/>
          <a:p>
            <a:pPr eaLnBrk="1" hangingPunct="1"/>
            <a:r>
              <a:rPr lang="en-US" dirty="0">
                <a:solidFill>
                  <a:srgbClr val="006747"/>
                </a:solidFill>
              </a:rPr>
              <a:t>Your Review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914399" y="1385046"/>
            <a:ext cx="9187543" cy="4114800"/>
          </a:xfrm>
        </p:spPr>
        <p:txBody>
          <a:bodyPr/>
          <a:lstStyle/>
          <a:p>
            <a:pPr eaLnBrk="1" hangingPunct="1">
              <a:defRPr/>
            </a:pPr>
            <a:r>
              <a:rPr lang="en-US" sz="2000" b="1" dirty="0"/>
              <a:t>Practice</a:t>
            </a:r>
          </a:p>
          <a:p>
            <a:pPr eaLnBrk="1" hangingPunct="1">
              <a:defRPr/>
            </a:pPr>
            <a:r>
              <a:rPr lang="en-US" sz="2000" b="1" dirty="0"/>
              <a:t>Practice</a:t>
            </a:r>
          </a:p>
          <a:p>
            <a:pPr eaLnBrk="1" hangingPunct="1">
              <a:defRPr/>
            </a:pPr>
            <a:r>
              <a:rPr lang="en-US" sz="2000" b="1" dirty="0"/>
              <a:t>Practice</a:t>
            </a:r>
          </a:p>
          <a:p>
            <a:pPr eaLnBrk="1" hangingPunct="1">
              <a:defRPr/>
            </a:pPr>
            <a:endParaRPr lang="en-US" sz="2000" b="1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5493217"/>
              </p:ext>
            </p:extLst>
          </p:nvPr>
        </p:nvGraphicFramePr>
        <p:xfrm>
          <a:off x="587533" y="5801033"/>
          <a:ext cx="11038410" cy="7467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44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84491">
                  <a:extLst>
                    <a:ext uri="{9D8B030D-6E8A-4147-A177-3AD203B41FA5}">
                      <a16:colId xmlns:a16="http://schemas.microsoft.com/office/drawing/2014/main" val="1806733727"/>
                    </a:ext>
                  </a:extLst>
                </a:gridCol>
                <a:gridCol w="1984491">
                  <a:extLst>
                    <a:ext uri="{9D8B030D-6E8A-4147-A177-3AD203B41FA5}">
                      <a16:colId xmlns:a16="http://schemas.microsoft.com/office/drawing/2014/main" val="3031347536"/>
                    </a:ext>
                  </a:extLst>
                </a:gridCol>
                <a:gridCol w="26169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679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3381"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>
                          <a:solidFill>
                            <a:srgbClr val="CEC393"/>
                          </a:solidFill>
                        </a:rPr>
                        <a:t>Introduction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Model Structure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baseline="0" dirty="0">
                          <a:solidFill>
                            <a:srgbClr val="CEC393"/>
                          </a:solidFill>
                          <a:latin typeface="+mn-lt"/>
                          <a:ea typeface="+mn-ea"/>
                          <a:cs typeface="+mn-cs"/>
                        </a:rPr>
                        <a:t>Formulation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>
                          <a:solidFill>
                            <a:srgbClr val="CFC493"/>
                          </a:solidFill>
                        </a:rPr>
                        <a:t>Calculated Solution</a:t>
                      </a:r>
                    </a:p>
                  </a:txBody>
                  <a:tcPr anchor="ctr">
                    <a:solidFill>
                      <a:srgbClr val="00674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>
                          <a:solidFill>
                            <a:srgbClr val="CEC393"/>
                          </a:solidFill>
                        </a:rPr>
                        <a:t>Graphical Solution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3381"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baseline="0" dirty="0">
                          <a:solidFill>
                            <a:srgbClr val="CEC393"/>
                          </a:solidFill>
                          <a:latin typeface="+mn-lt"/>
                          <a:ea typeface="+mn-ea"/>
                          <a:cs typeface="+mn-cs"/>
                        </a:rPr>
                        <a:t>Refining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Sensitivity Analysis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baseline="0" dirty="0">
                          <a:solidFill>
                            <a:srgbClr val="CEC393"/>
                          </a:solidFill>
                          <a:latin typeface="+mn-lt"/>
                          <a:ea typeface="+mn-ea"/>
                          <a:cs typeface="+mn-cs"/>
                        </a:rPr>
                        <a:t>Other Model Types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Summary</a:t>
                      </a:r>
                    </a:p>
                  </a:txBody>
                  <a:tcPr anchor="ctr">
                    <a:solidFill>
                      <a:srgbClr val="00674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baseline="0" dirty="0">
                          <a:solidFill>
                            <a:srgbClr val="006646"/>
                          </a:solidFill>
                          <a:latin typeface="+mn-lt"/>
                          <a:ea typeface="+mn-ea"/>
                          <a:cs typeface="+mn-cs"/>
                        </a:rPr>
                        <a:t>Your Review</a:t>
                      </a:r>
                    </a:p>
                  </a:txBody>
                  <a:tcPr anchor="ctr">
                    <a:solidFill>
                      <a:srgbClr val="CEC39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695397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>
          <a:xfrm>
            <a:off x="2209800" y="398583"/>
            <a:ext cx="7772400" cy="685800"/>
          </a:xfrm>
        </p:spPr>
        <p:txBody>
          <a:bodyPr/>
          <a:lstStyle/>
          <a:p>
            <a:r>
              <a:rPr lang="en-US" dirty="0"/>
              <a:t>Math Optimization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99854" y="1429062"/>
            <a:ext cx="8552793" cy="398646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000" b="1" dirty="0"/>
              <a:t>Area of Quantitative Analysis</a:t>
            </a:r>
          </a:p>
          <a:p>
            <a:pPr>
              <a:lnSpc>
                <a:spcPct val="90000"/>
              </a:lnSpc>
            </a:pPr>
            <a:r>
              <a:rPr lang="en-US" sz="2000" b="1" dirty="0"/>
              <a:t>“Optimizing” a Problem</a:t>
            </a:r>
          </a:p>
          <a:p>
            <a:pPr>
              <a:lnSpc>
                <a:spcPct val="90000"/>
              </a:lnSpc>
            </a:pPr>
            <a:r>
              <a:rPr lang="en-US" sz="2000" b="1" dirty="0"/>
              <a:t>About 70 Years Old</a:t>
            </a:r>
          </a:p>
          <a:p>
            <a:pPr>
              <a:lnSpc>
                <a:spcPct val="90000"/>
              </a:lnSpc>
            </a:pPr>
            <a:r>
              <a:rPr lang="en-US" sz="2000" b="1" dirty="0"/>
              <a:t>Common Today, But Not Many Know About It</a:t>
            </a:r>
          </a:p>
          <a:p>
            <a:pPr>
              <a:lnSpc>
                <a:spcPct val="90000"/>
              </a:lnSpc>
            </a:pPr>
            <a:r>
              <a:rPr lang="en-US" sz="2000" b="1" dirty="0"/>
              <a:t>Spreadsheet Approach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8797228"/>
              </p:ext>
            </p:extLst>
          </p:nvPr>
        </p:nvGraphicFramePr>
        <p:xfrm>
          <a:off x="587533" y="5801033"/>
          <a:ext cx="11038410" cy="7467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44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84491">
                  <a:extLst>
                    <a:ext uri="{9D8B030D-6E8A-4147-A177-3AD203B41FA5}">
                      <a16:colId xmlns:a16="http://schemas.microsoft.com/office/drawing/2014/main" val="1806733727"/>
                    </a:ext>
                  </a:extLst>
                </a:gridCol>
                <a:gridCol w="1984491">
                  <a:extLst>
                    <a:ext uri="{9D8B030D-6E8A-4147-A177-3AD203B41FA5}">
                      <a16:colId xmlns:a16="http://schemas.microsoft.com/office/drawing/2014/main" val="3031347536"/>
                    </a:ext>
                  </a:extLst>
                </a:gridCol>
                <a:gridCol w="26169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679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3381"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>
                          <a:solidFill>
                            <a:srgbClr val="006646"/>
                          </a:solidFill>
                        </a:rPr>
                        <a:t>Introduction</a:t>
                      </a:r>
                    </a:p>
                  </a:txBody>
                  <a:tcPr anchor="ctr">
                    <a:solidFill>
                      <a:srgbClr val="CEC39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Model Structure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Formulation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>
                          <a:solidFill>
                            <a:srgbClr val="CFC493"/>
                          </a:solidFill>
                        </a:rPr>
                        <a:t>Calculated Solution</a:t>
                      </a:r>
                    </a:p>
                  </a:txBody>
                  <a:tcPr anchor="ctr">
                    <a:solidFill>
                      <a:srgbClr val="00674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>
                          <a:solidFill>
                            <a:srgbClr val="CFC493"/>
                          </a:solidFill>
                        </a:rPr>
                        <a:t>Graphical Solution</a:t>
                      </a:r>
                    </a:p>
                  </a:txBody>
                  <a:tcPr anchor="ctr">
                    <a:solidFill>
                      <a:srgbClr val="0067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3381"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Refining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Sensitivity Analysis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Other Model Types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Summary</a:t>
                      </a:r>
                    </a:p>
                  </a:txBody>
                  <a:tcPr anchor="ctr">
                    <a:solidFill>
                      <a:srgbClr val="00674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Your Review</a:t>
                      </a:r>
                    </a:p>
                  </a:txBody>
                  <a:tcPr anchor="ctr">
                    <a:solidFill>
                      <a:srgbClr val="0067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150855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59726" y="621227"/>
            <a:ext cx="3977499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3679408"/>
              </p:ext>
            </p:extLst>
          </p:nvPr>
        </p:nvGraphicFramePr>
        <p:xfrm>
          <a:off x="587533" y="5801033"/>
          <a:ext cx="11038410" cy="7467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44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84491">
                  <a:extLst>
                    <a:ext uri="{9D8B030D-6E8A-4147-A177-3AD203B41FA5}">
                      <a16:colId xmlns:a16="http://schemas.microsoft.com/office/drawing/2014/main" val="1806733727"/>
                    </a:ext>
                  </a:extLst>
                </a:gridCol>
                <a:gridCol w="1984491">
                  <a:extLst>
                    <a:ext uri="{9D8B030D-6E8A-4147-A177-3AD203B41FA5}">
                      <a16:colId xmlns:a16="http://schemas.microsoft.com/office/drawing/2014/main" val="3031347536"/>
                    </a:ext>
                  </a:extLst>
                </a:gridCol>
                <a:gridCol w="26169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679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3381"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>
                          <a:solidFill>
                            <a:srgbClr val="006646"/>
                          </a:solidFill>
                        </a:rPr>
                        <a:t>Introduction</a:t>
                      </a:r>
                    </a:p>
                  </a:txBody>
                  <a:tcPr anchor="ctr">
                    <a:solidFill>
                      <a:srgbClr val="CEC39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Model Structure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Formulation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>
                          <a:solidFill>
                            <a:srgbClr val="CFC493"/>
                          </a:solidFill>
                        </a:rPr>
                        <a:t>Calculated Solution</a:t>
                      </a:r>
                    </a:p>
                  </a:txBody>
                  <a:tcPr anchor="ctr">
                    <a:solidFill>
                      <a:srgbClr val="00674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>
                          <a:solidFill>
                            <a:srgbClr val="CFC493"/>
                          </a:solidFill>
                        </a:rPr>
                        <a:t>Graphical Solution</a:t>
                      </a:r>
                    </a:p>
                  </a:txBody>
                  <a:tcPr anchor="ctr">
                    <a:solidFill>
                      <a:srgbClr val="0067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3381"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Refining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Sensitivity Analysis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Other Model Types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Summary</a:t>
                      </a:r>
                    </a:p>
                  </a:txBody>
                  <a:tcPr anchor="ctr">
                    <a:solidFill>
                      <a:srgbClr val="00674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Your Review</a:t>
                      </a:r>
                    </a:p>
                  </a:txBody>
                  <a:tcPr anchor="ctr">
                    <a:solidFill>
                      <a:srgbClr val="0067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402763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193323" y="796294"/>
            <a:ext cx="384572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3679408"/>
              </p:ext>
            </p:extLst>
          </p:nvPr>
        </p:nvGraphicFramePr>
        <p:xfrm>
          <a:off x="587533" y="5801033"/>
          <a:ext cx="11038410" cy="7467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44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84491">
                  <a:extLst>
                    <a:ext uri="{9D8B030D-6E8A-4147-A177-3AD203B41FA5}">
                      <a16:colId xmlns:a16="http://schemas.microsoft.com/office/drawing/2014/main" val="1806733727"/>
                    </a:ext>
                  </a:extLst>
                </a:gridCol>
                <a:gridCol w="1984491">
                  <a:extLst>
                    <a:ext uri="{9D8B030D-6E8A-4147-A177-3AD203B41FA5}">
                      <a16:colId xmlns:a16="http://schemas.microsoft.com/office/drawing/2014/main" val="3031347536"/>
                    </a:ext>
                  </a:extLst>
                </a:gridCol>
                <a:gridCol w="26169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679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3381"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>
                          <a:solidFill>
                            <a:srgbClr val="006646"/>
                          </a:solidFill>
                        </a:rPr>
                        <a:t>Introduction</a:t>
                      </a:r>
                    </a:p>
                  </a:txBody>
                  <a:tcPr anchor="ctr">
                    <a:solidFill>
                      <a:srgbClr val="CEC39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Model Structure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Formulation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>
                          <a:solidFill>
                            <a:srgbClr val="CFC493"/>
                          </a:solidFill>
                        </a:rPr>
                        <a:t>Calculated Solution</a:t>
                      </a:r>
                    </a:p>
                  </a:txBody>
                  <a:tcPr anchor="ctr">
                    <a:solidFill>
                      <a:srgbClr val="00674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>
                          <a:solidFill>
                            <a:srgbClr val="CFC493"/>
                          </a:solidFill>
                        </a:rPr>
                        <a:t>Graphical Solution</a:t>
                      </a:r>
                    </a:p>
                  </a:txBody>
                  <a:tcPr anchor="ctr">
                    <a:solidFill>
                      <a:srgbClr val="0067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3381"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Refining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Sensitivity Analysis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Other Model Types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Summary</a:t>
                      </a:r>
                    </a:p>
                  </a:txBody>
                  <a:tcPr anchor="ctr">
                    <a:solidFill>
                      <a:srgbClr val="00674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Your Review</a:t>
                      </a:r>
                    </a:p>
                  </a:txBody>
                  <a:tcPr anchor="ctr">
                    <a:solidFill>
                      <a:srgbClr val="0067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044718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66632" y="619046"/>
            <a:ext cx="54864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3679408"/>
              </p:ext>
            </p:extLst>
          </p:nvPr>
        </p:nvGraphicFramePr>
        <p:xfrm>
          <a:off x="587533" y="5801033"/>
          <a:ext cx="11038410" cy="7467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44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84491">
                  <a:extLst>
                    <a:ext uri="{9D8B030D-6E8A-4147-A177-3AD203B41FA5}">
                      <a16:colId xmlns:a16="http://schemas.microsoft.com/office/drawing/2014/main" val="1806733727"/>
                    </a:ext>
                  </a:extLst>
                </a:gridCol>
                <a:gridCol w="1984491">
                  <a:extLst>
                    <a:ext uri="{9D8B030D-6E8A-4147-A177-3AD203B41FA5}">
                      <a16:colId xmlns:a16="http://schemas.microsoft.com/office/drawing/2014/main" val="3031347536"/>
                    </a:ext>
                  </a:extLst>
                </a:gridCol>
                <a:gridCol w="26169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679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3381"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>
                          <a:solidFill>
                            <a:srgbClr val="006646"/>
                          </a:solidFill>
                        </a:rPr>
                        <a:t>Introduction</a:t>
                      </a:r>
                    </a:p>
                  </a:txBody>
                  <a:tcPr anchor="ctr">
                    <a:solidFill>
                      <a:srgbClr val="CEC39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Model Structure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Formulation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>
                          <a:solidFill>
                            <a:srgbClr val="CFC493"/>
                          </a:solidFill>
                        </a:rPr>
                        <a:t>Calculated Solution</a:t>
                      </a:r>
                    </a:p>
                  </a:txBody>
                  <a:tcPr anchor="ctr">
                    <a:solidFill>
                      <a:srgbClr val="00674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>
                          <a:solidFill>
                            <a:srgbClr val="CFC493"/>
                          </a:solidFill>
                        </a:rPr>
                        <a:t>Graphical Solution</a:t>
                      </a:r>
                    </a:p>
                  </a:txBody>
                  <a:tcPr anchor="ctr">
                    <a:solidFill>
                      <a:srgbClr val="0067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3381"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Refining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Sensitivity Analysis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Other Model Types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Summary</a:t>
                      </a:r>
                    </a:p>
                  </a:txBody>
                  <a:tcPr anchor="ctr">
                    <a:solidFill>
                      <a:srgbClr val="00674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Your Review</a:t>
                      </a:r>
                    </a:p>
                  </a:txBody>
                  <a:tcPr anchor="ctr">
                    <a:solidFill>
                      <a:srgbClr val="0067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710460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4731" y="688864"/>
            <a:ext cx="5816793" cy="457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3679408"/>
              </p:ext>
            </p:extLst>
          </p:nvPr>
        </p:nvGraphicFramePr>
        <p:xfrm>
          <a:off x="587533" y="5801033"/>
          <a:ext cx="11038410" cy="7467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44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84491">
                  <a:extLst>
                    <a:ext uri="{9D8B030D-6E8A-4147-A177-3AD203B41FA5}">
                      <a16:colId xmlns:a16="http://schemas.microsoft.com/office/drawing/2014/main" val="1806733727"/>
                    </a:ext>
                  </a:extLst>
                </a:gridCol>
                <a:gridCol w="1984491">
                  <a:extLst>
                    <a:ext uri="{9D8B030D-6E8A-4147-A177-3AD203B41FA5}">
                      <a16:colId xmlns:a16="http://schemas.microsoft.com/office/drawing/2014/main" val="3031347536"/>
                    </a:ext>
                  </a:extLst>
                </a:gridCol>
                <a:gridCol w="26169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679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3381"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>
                          <a:solidFill>
                            <a:srgbClr val="006646"/>
                          </a:solidFill>
                        </a:rPr>
                        <a:t>Introduction</a:t>
                      </a:r>
                    </a:p>
                  </a:txBody>
                  <a:tcPr anchor="ctr">
                    <a:solidFill>
                      <a:srgbClr val="CEC39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Model Structure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Formulation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>
                          <a:solidFill>
                            <a:srgbClr val="CFC493"/>
                          </a:solidFill>
                        </a:rPr>
                        <a:t>Calculated Solution</a:t>
                      </a:r>
                    </a:p>
                  </a:txBody>
                  <a:tcPr anchor="ctr">
                    <a:solidFill>
                      <a:srgbClr val="00674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>
                          <a:solidFill>
                            <a:srgbClr val="CFC493"/>
                          </a:solidFill>
                        </a:rPr>
                        <a:t>Graphical Solution</a:t>
                      </a:r>
                    </a:p>
                  </a:txBody>
                  <a:tcPr anchor="ctr">
                    <a:solidFill>
                      <a:srgbClr val="0067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3381"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Refining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Sensitivity Analysis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Other Model Types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Summary</a:t>
                      </a:r>
                    </a:p>
                  </a:txBody>
                  <a:tcPr anchor="ctr">
                    <a:solidFill>
                      <a:srgbClr val="00674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Your Review</a:t>
                      </a:r>
                    </a:p>
                  </a:txBody>
                  <a:tcPr anchor="ctr">
                    <a:solidFill>
                      <a:srgbClr val="0067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31727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2324101"/>
            <a:ext cx="8153400" cy="15842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3679408"/>
              </p:ext>
            </p:extLst>
          </p:nvPr>
        </p:nvGraphicFramePr>
        <p:xfrm>
          <a:off x="587533" y="5801033"/>
          <a:ext cx="11038410" cy="7467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44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84491">
                  <a:extLst>
                    <a:ext uri="{9D8B030D-6E8A-4147-A177-3AD203B41FA5}">
                      <a16:colId xmlns:a16="http://schemas.microsoft.com/office/drawing/2014/main" val="1806733727"/>
                    </a:ext>
                  </a:extLst>
                </a:gridCol>
                <a:gridCol w="1984491">
                  <a:extLst>
                    <a:ext uri="{9D8B030D-6E8A-4147-A177-3AD203B41FA5}">
                      <a16:colId xmlns:a16="http://schemas.microsoft.com/office/drawing/2014/main" val="3031347536"/>
                    </a:ext>
                  </a:extLst>
                </a:gridCol>
                <a:gridCol w="26169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679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3381"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>
                          <a:solidFill>
                            <a:srgbClr val="006646"/>
                          </a:solidFill>
                        </a:rPr>
                        <a:t>Introduction</a:t>
                      </a:r>
                    </a:p>
                  </a:txBody>
                  <a:tcPr anchor="ctr">
                    <a:solidFill>
                      <a:srgbClr val="CEC39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Model Structure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Formulation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>
                          <a:solidFill>
                            <a:srgbClr val="CFC493"/>
                          </a:solidFill>
                        </a:rPr>
                        <a:t>Calculated Solution</a:t>
                      </a:r>
                    </a:p>
                  </a:txBody>
                  <a:tcPr anchor="ctr">
                    <a:solidFill>
                      <a:srgbClr val="00674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>
                          <a:solidFill>
                            <a:srgbClr val="CFC493"/>
                          </a:solidFill>
                        </a:rPr>
                        <a:t>Graphical Solution</a:t>
                      </a:r>
                    </a:p>
                  </a:txBody>
                  <a:tcPr anchor="ctr">
                    <a:solidFill>
                      <a:srgbClr val="0067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3381"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Refining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Sensitivity Analysis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Other Model Types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Summary</a:t>
                      </a:r>
                    </a:p>
                  </a:txBody>
                  <a:tcPr anchor="ctr">
                    <a:solidFill>
                      <a:srgbClr val="00674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Your Review</a:t>
                      </a:r>
                    </a:p>
                  </a:txBody>
                  <a:tcPr anchor="ctr">
                    <a:solidFill>
                      <a:srgbClr val="0067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5833913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LAYERLOGOHEIGHT" val="140"/>
  <p:tag name="PLAYERLOGOWIDTH" val="233"/>
  <p:tag name="ARTICULATE_PROJECT_CHECK" val="0"/>
  <p:tag name="LMS_PUBLISH" val="No"/>
  <p:tag name="ARTICULATE_TEMPLATE" val="eLearning"/>
  <p:tag name="ARTICULATE_TEMPLATE_GUID" val="a1fdf926-7bdf-43cc-8381-83bd9cb77f11"/>
  <p:tag name="ARTICULATE_LOGO" val="(None selected)"/>
  <p:tag name="ARTICULATE_PRESENTER" val="(None selected)"/>
  <p:tag name="ARTICULATE_PRESENTER_GUID" val="9869030842"/>
  <p:tag name="PRESENTER_PREVIEW_MODE_REFRESH" val="0"/>
  <p:tag name="PRESENTER_PREVIEW_MODE" val="0"/>
  <p:tag name="ARTICULATE_SLIDE_THUMBNAIL_REFRESH" val="1"/>
  <p:tag name="ARTICULATE_PROJECT_OPEN" val="1"/>
  <p:tag name="ARTICULATE_REFERENCE_ID" val="69b2cc72-b4bd-4a2d-b24c-9ce7a9587c40"/>
  <p:tag name="TAG_BACKING_FORM_KEY" val="852324-c:\users\clwoods\documents\custom office templates\green_gold_ppt_template.potx"/>
  <p:tag name="ARTICULATE_PRESENTER_VERSION" val="7"/>
  <p:tag name="ARTICULATE_REFERENCE_COUNT" val="0"/>
  <p:tag name="ARTICULATE_PLAYER_GLOSSARY_XML" val="&lt;?xml version=&quot;1.0&quot; encoding=&quot;utf-16&quot;?&gt;&lt;glossary xmlns:xsi=&quot;http://www.w3.org/2001/XMLSchema-instance&quot; xmlns:xsd=&quot;http://www.w3.org/2001/XMLSchema&quot;&gt;&lt;terms /&gt;&lt;/glossary&gt;"/>
  <p:tag name="ARTICULATE_SLIDE_COUNT" val="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green_gold_ppt_template">
  <a:themeElements>
    <a:clrScheme name="USF Green and Gold">
      <a:dk1>
        <a:sysClr val="windowText" lastClr="000000"/>
      </a:dk1>
      <a:lt1>
        <a:sysClr val="window" lastClr="FFFFFF"/>
      </a:lt1>
      <a:dk2>
        <a:srgbClr val="006646"/>
      </a:dk2>
      <a:lt2>
        <a:srgbClr val="CEC393"/>
      </a:lt2>
      <a:accent1>
        <a:srgbClr val="009374"/>
      </a:accent1>
      <a:accent2>
        <a:srgbClr val="9CCB3B"/>
      </a:accent2>
      <a:accent3>
        <a:srgbClr val="DBE120"/>
      </a:accent3>
      <a:accent4>
        <a:srgbClr val="7FB0A6"/>
      </a:accent4>
      <a:accent5>
        <a:srgbClr val="28AFCE"/>
      </a:accent5>
      <a:accent6>
        <a:srgbClr val="BB17AB"/>
      </a:accent6>
      <a:hlink>
        <a:srgbClr val="0563C1"/>
      </a:hlink>
      <a:folHlink>
        <a:srgbClr val="954F72"/>
      </a:folHlink>
    </a:clrScheme>
    <a:fontScheme name="Green and Gold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Trek">
      <a:fillStyleLst>
        <a:solidFill>
          <a:schemeClr val="phClr"/>
        </a:solidFill>
        <a:gradFill rotWithShape="1">
          <a:gsLst>
            <a:gs pos="0">
              <a:schemeClr val="phClr">
                <a:tint val="30000"/>
                <a:satMod val="250000"/>
              </a:schemeClr>
            </a:gs>
            <a:gs pos="72000">
              <a:schemeClr val="phClr">
                <a:tint val="75000"/>
                <a:satMod val="210000"/>
              </a:schemeClr>
            </a:gs>
            <a:gs pos="100000">
              <a:schemeClr val="phClr">
                <a:tint val="85000"/>
                <a:satMod val="21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5000"/>
                <a:shade val="85000"/>
                <a:satMod val="230000"/>
              </a:schemeClr>
            </a:gs>
            <a:gs pos="25000">
              <a:schemeClr val="phClr">
                <a:tint val="90000"/>
                <a:shade val="70000"/>
                <a:satMod val="220000"/>
              </a:schemeClr>
            </a:gs>
            <a:gs pos="50000">
              <a:schemeClr val="phClr">
                <a:tint val="90000"/>
                <a:shade val="58000"/>
                <a:satMod val="225000"/>
              </a:schemeClr>
            </a:gs>
            <a:gs pos="65000">
              <a:schemeClr val="phClr">
                <a:tint val="90000"/>
                <a:shade val="58000"/>
                <a:satMod val="225000"/>
              </a:schemeClr>
            </a:gs>
            <a:gs pos="80000">
              <a:schemeClr val="phClr">
                <a:tint val="90000"/>
                <a:shade val="69000"/>
                <a:satMod val="220000"/>
              </a:schemeClr>
            </a:gs>
            <a:gs pos="100000">
              <a:schemeClr val="phClr">
                <a:tint val="77000"/>
                <a:shade val="80000"/>
                <a:satMod val="230000"/>
              </a:schemeClr>
            </a:gs>
          </a:gsLst>
          <a:lin ang="5400000" scaled="1"/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>
            <a:bevelT w="10000" h="10000"/>
          </a:sp3d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bliqueTopLeft" fov="600000">
              <a:rot lat="0" lon="0" rev="0"/>
            </a:camera>
            <a:lightRig rig="balanced" dir="t">
              <a:rot lat="0" lon="0" rev="19200000"/>
            </a:lightRig>
          </a:scene3d>
          <a:sp3d contourW="12700" prstMaterial="matte">
            <a:bevelT w="60000" h="50800"/>
            <a:contourClr>
              <a:schemeClr val="phClr">
                <a:shade val="60000"/>
                <a:satMod val="11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1D8D95CE-B785-7947-B1AE-A6B763026EB7}" vid="{14C0309E-0D4E-3F4E-87F9-713BCC1C3EC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green_gold_ppt_template</Template>
  <TotalTime>553</TotalTime>
  <Words>1096</Words>
  <Application>Microsoft Office PowerPoint</Application>
  <PresentationFormat>Widescreen</PresentationFormat>
  <Paragraphs>433</Paragraphs>
  <Slides>35</Slides>
  <Notes>17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35</vt:i4>
      </vt:variant>
    </vt:vector>
  </HeadingPairs>
  <TitlesOfParts>
    <vt:vector size="43" baseType="lpstr">
      <vt:lpstr>Arial</vt:lpstr>
      <vt:lpstr>Calibri</vt:lpstr>
      <vt:lpstr>Open Sans</vt:lpstr>
      <vt:lpstr>Times New Roman</vt:lpstr>
      <vt:lpstr>Wingdings</vt:lpstr>
      <vt:lpstr>green_gold_ppt_template</vt:lpstr>
      <vt:lpstr>Equation</vt:lpstr>
      <vt:lpstr>Microsoft Equation 3.0</vt:lpstr>
      <vt:lpstr>Operations Management and Quality Enhancement</vt:lpstr>
      <vt:lpstr> Math Optimization</vt:lpstr>
      <vt:lpstr>Plan for This Presentation</vt:lpstr>
      <vt:lpstr>Math Optimization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Kinds of Optimization</vt:lpstr>
      <vt:lpstr>Uses for Optimization</vt:lpstr>
      <vt:lpstr>What is Solver?</vt:lpstr>
      <vt:lpstr>A Mathematical Model</vt:lpstr>
      <vt:lpstr>A Mathematical Model</vt:lpstr>
      <vt:lpstr>Formulating a Model</vt:lpstr>
      <vt:lpstr>PowerPoint Presentation</vt:lpstr>
      <vt:lpstr>PowerPoint Presentation</vt:lpstr>
      <vt:lpstr>Graphical Solution</vt:lpstr>
      <vt:lpstr>Refining the Solution</vt:lpstr>
      <vt:lpstr>Refining the Solution</vt:lpstr>
      <vt:lpstr>Refining the Solution</vt:lpstr>
      <vt:lpstr>Refining the Solution</vt:lpstr>
      <vt:lpstr>Sensitivity Analysis</vt:lpstr>
      <vt:lpstr>Other Model Types</vt:lpstr>
      <vt:lpstr>Summary</vt:lpstr>
      <vt:lpstr>Your Review</vt:lpstr>
    </vt:vector>
  </TitlesOfParts>
  <Company>Hewlett-Packard Company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Ron</dc:creator>
  <cp:lastModifiedBy>Ron Satterfield</cp:lastModifiedBy>
  <cp:revision>48</cp:revision>
  <dcterms:created xsi:type="dcterms:W3CDTF">2016-05-01T20:38:57Z</dcterms:created>
  <dcterms:modified xsi:type="dcterms:W3CDTF">2017-06-02T19:51:58Z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UseProject">
    <vt:lpwstr>1</vt:lpwstr>
  </property>
  <property fmtid="{D5CDD505-2E9C-101B-9397-08002B2CF9AE}" pid="3" name="ArticulatePath">
    <vt:lpwstr>e-learning_blank_template</vt:lpwstr>
  </property>
  <property fmtid="{D5CDD505-2E9C-101B-9397-08002B2CF9AE}" pid="4" name="ArticulateGUID">
    <vt:lpwstr>B7117A70-685E-4E4D-A64A-4D22F3034C64</vt:lpwstr>
  </property>
  <property fmtid="{D5CDD505-2E9C-101B-9397-08002B2CF9AE}" pid="5" name="ArticulateProjectVersion">
    <vt:lpwstr>7</vt:lpwstr>
  </property>
  <property fmtid="{D5CDD505-2E9C-101B-9397-08002B2CF9AE}" pid="6" name="ArticulateProjectFull">
    <vt:lpwstr>C:\Users\clwoods\Documents\Custom Office Templates\green_gold_ppt_template.ppta</vt:lpwstr>
  </property>
</Properties>
</file>